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8" r:id="rId2"/>
  </p:sldMasterIdLst>
  <p:notesMasterIdLst>
    <p:notesMasterId r:id="rId57"/>
  </p:notesMasterIdLst>
  <p:sldIdLst>
    <p:sldId id="281" r:id="rId3"/>
    <p:sldId id="266" r:id="rId4"/>
    <p:sldId id="270" r:id="rId5"/>
    <p:sldId id="279" r:id="rId6"/>
    <p:sldId id="280" r:id="rId7"/>
    <p:sldId id="262" r:id="rId8"/>
    <p:sldId id="263" r:id="rId9"/>
    <p:sldId id="257" r:id="rId10"/>
    <p:sldId id="274" r:id="rId11"/>
    <p:sldId id="275" r:id="rId12"/>
    <p:sldId id="310" r:id="rId13"/>
    <p:sldId id="345" r:id="rId14"/>
    <p:sldId id="308" r:id="rId15"/>
    <p:sldId id="311" r:id="rId16"/>
    <p:sldId id="312" r:id="rId17"/>
    <p:sldId id="309" r:id="rId18"/>
    <p:sldId id="314" r:id="rId19"/>
    <p:sldId id="302" r:id="rId20"/>
    <p:sldId id="346" r:id="rId21"/>
    <p:sldId id="303" r:id="rId22"/>
    <p:sldId id="306" r:id="rId23"/>
    <p:sldId id="293" r:id="rId24"/>
    <p:sldId id="260" r:id="rId25"/>
    <p:sldId id="294" r:id="rId26"/>
    <p:sldId id="297" r:id="rId27"/>
    <p:sldId id="298" r:id="rId28"/>
    <p:sldId id="299" r:id="rId29"/>
    <p:sldId id="315" r:id="rId30"/>
    <p:sldId id="316" r:id="rId31"/>
    <p:sldId id="347" r:id="rId32"/>
    <p:sldId id="317" r:id="rId33"/>
    <p:sldId id="304" r:id="rId34"/>
    <p:sldId id="322" r:id="rId35"/>
    <p:sldId id="319" r:id="rId36"/>
    <p:sldId id="318" r:id="rId37"/>
    <p:sldId id="320" r:id="rId38"/>
    <p:sldId id="325" r:id="rId39"/>
    <p:sldId id="326" r:id="rId40"/>
    <p:sldId id="329" r:id="rId41"/>
    <p:sldId id="323" r:id="rId42"/>
    <p:sldId id="328" r:id="rId43"/>
    <p:sldId id="327" r:id="rId44"/>
    <p:sldId id="324" r:id="rId45"/>
    <p:sldId id="330" r:id="rId46"/>
    <p:sldId id="331" r:id="rId47"/>
    <p:sldId id="332" r:id="rId48"/>
    <p:sldId id="333" r:id="rId49"/>
    <p:sldId id="334" r:id="rId50"/>
    <p:sldId id="335" r:id="rId51"/>
    <p:sldId id="336" r:id="rId52"/>
    <p:sldId id="337" r:id="rId53"/>
    <p:sldId id="338" r:id="rId54"/>
    <p:sldId id="321" r:id="rId55"/>
    <p:sldId id="267" r:id="rId56"/>
  </p:sldIdLst>
  <p:sldSz cx="9144000" cy="6858000" type="screen4x3"/>
  <p:notesSz cx="9926638" cy="6797675"/>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33" autoAdjust="0"/>
  </p:normalViewPr>
  <p:slideViewPr>
    <p:cSldViewPr>
      <p:cViewPr varScale="1">
        <p:scale>
          <a:sx n="55" d="100"/>
          <a:sy n="55" d="100"/>
        </p:scale>
        <p:origin x="1008"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Clenton" userId="5df61cc1-5782-422d-9005-3b2e3f9e4f51" providerId="ADAL" clId="{94E02ECE-E161-4208-9199-58A6E35B76B2}"/>
    <pc:docChg chg="delSld modSld">
      <pc:chgData name="Jon Clenton" userId="5df61cc1-5782-422d-9005-3b2e3f9e4f51" providerId="ADAL" clId="{94E02ECE-E161-4208-9199-58A6E35B76B2}" dt="2024-09-30T04:20:52.284" v="3" actId="47"/>
      <pc:docMkLst>
        <pc:docMk/>
      </pc:docMkLst>
      <pc:sldChg chg="modSp mod">
        <pc:chgData name="Jon Clenton" userId="5df61cc1-5782-422d-9005-3b2e3f9e4f51" providerId="ADAL" clId="{94E02ECE-E161-4208-9199-58A6E35B76B2}" dt="2024-09-30T04:18:55.572" v="0" actId="6549"/>
        <pc:sldMkLst>
          <pc:docMk/>
          <pc:sldMk cId="250572459" sldId="281"/>
        </pc:sldMkLst>
        <pc:spChg chg="mod">
          <ac:chgData name="Jon Clenton" userId="5df61cc1-5782-422d-9005-3b2e3f9e4f51" providerId="ADAL" clId="{94E02ECE-E161-4208-9199-58A6E35B76B2}" dt="2024-09-30T04:18:55.572" v="0" actId="6549"/>
          <ac:spMkLst>
            <pc:docMk/>
            <pc:sldMk cId="250572459" sldId="281"/>
            <ac:spMk id="5" creationId="{00000000-0000-0000-0000-000000000000}"/>
          </ac:spMkLst>
        </pc:spChg>
      </pc:sldChg>
      <pc:sldChg chg="del">
        <pc:chgData name="Jon Clenton" userId="5df61cc1-5782-422d-9005-3b2e3f9e4f51" providerId="ADAL" clId="{94E02ECE-E161-4208-9199-58A6E35B76B2}" dt="2024-09-30T04:19:58.480" v="1" actId="47"/>
        <pc:sldMkLst>
          <pc:docMk/>
          <pc:sldMk cId="482127060" sldId="300"/>
        </pc:sldMkLst>
      </pc:sldChg>
      <pc:sldChg chg="del">
        <pc:chgData name="Jon Clenton" userId="5df61cc1-5782-422d-9005-3b2e3f9e4f51" providerId="ADAL" clId="{94E02ECE-E161-4208-9199-58A6E35B76B2}" dt="2024-09-30T04:19:58.480" v="1" actId="47"/>
        <pc:sldMkLst>
          <pc:docMk/>
          <pc:sldMk cId="2874908298" sldId="301"/>
        </pc:sldMkLst>
      </pc:sldChg>
      <pc:sldChg chg="del">
        <pc:chgData name="Jon Clenton" userId="5df61cc1-5782-422d-9005-3b2e3f9e4f51" providerId="ADAL" clId="{94E02ECE-E161-4208-9199-58A6E35B76B2}" dt="2024-09-30T04:20:02.623" v="2" actId="47"/>
        <pc:sldMkLst>
          <pc:docMk/>
          <pc:sldMk cId="3415389144" sldId="307"/>
        </pc:sldMkLst>
      </pc:sldChg>
      <pc:sldChg chg="del">
        <pc:chgData name="Jon Clenton" userId="5df61cc1-5782-422d-9005-3b2e3f9e4f51" providerId="ADAL" clId="{94E02ECE-E161-4208-9199-58A6E35B76B2}" dt="2024-09-30T04:20:52.284" v="3" actId="47"/>
        <pc:sldMkLst>
          <pc:docMk/>
          <pc:sldMk cId="3783169051" sldId="3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430154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5363" name="Rectangle 3"/>
          <p:cNvSpPr>
            <a:spLocks noGrp="1" noChangeArrowheads="1"/>
          </p:cNvSpPr>
          <p:nvPr>
            <p:ph type="dt" idx="1"/>
          </p:nvPr>
        </p:nvSpPr>
        <p:spPr bwMode="auto">
          <a:xfrm>
            <a:off x="5622798" y="0"/>
            <a:ext cx="430154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5364" name="Rectangle 4"/>
          <p:cNvSpPr>
            <a:spLocks noGrp="1" noRot="1" noChangeAspect="1" noChangeArrowheads="1" noTextEdit="1"/>
          </p:cNvSpPr>
          <p:nvPr>
            <p:ph type="sldImg" idx="2"/>
          </p:nvPr>
        </p:nvSpPr>
        <p:spPr bwMode="auto">
          <a:xfrm>
            <a:off x="3263900" y="509588"/>
            <a:ext cx="3398838" cy="2549525"/>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92664" y="3228896"/>
            <a:ext cx="7941310" cy="30589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366" name="Rectangle 6"/>
          <p:cNvSpPr>
            <a:spLocks noGrp="1" noChangeArrowheads="1"/>
          </p:cNvSpPr>
          <p:nvPr>
            <p:ph type="ftr" sz="quarter" idx="4"/>
          </p:nvPr>
        </p:nvSpPr>
        <p:spPr bwMode="auto">
          <a:xfrm>
            <a:off x="0" y="6456612"/>
            <a:ext cx="430154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5367" name="Rectangle 7"/>
          <p:cNvSpPr>
            <a:spLocks noGrp="1" noChangeArrowheads="1"/>
          </p:cNvSpPr>
          <p:nvPr>
            <p:ph type="sldNum" sz="quarter" idx="5"/>
          </p:nvPr>
        </p:nvSpPr>
        <p:spPr bwMode="auto">
          <a:xfrm>
            <a:off x="5622798" y="6456612"/>
            <a:ext cx="430154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D8543C5-A51D-4EFC-9C41-2698A6CA21FA}" type="slidenum">
              <a:rPr lang="en-GB"/>
              <a:pPr/>
              <a:t>‹#›</a:t>
            </a:fld>
            <a:endParaRPr lang="en-GB"/>
          </a:p>
        </p:txBody>
      </p:sp>
    </p:spTree>
    <p:extLst>
      <p:ext uri="{BB962C8B-B14F-4D97-AF65-F5344CB8AC3E}">
        <p14:creationId xmlns:p14="http://schemas.microsoft.com/office/powerpoint/2010/main" val="7066984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Charles_Ball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en.wikipedia.org/wiki/Seminal_work" TargetMode="External"/><Relationship Id="rId4" Type="http://schemas.openxmlformats.org/officeDocument/2006/relationships/hyperlink" Target="http://en.wikipedia.org/w/index.php?title=Albert_Sechehaye&amp;action=edi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a:t>
            </a:fld>
            <a:endParaRPr lang="en-GB"/>
          </a:p>
        </p:txBody>
      </p:sp>
    </p:spTree>
    <p:extLst>
      <p:ext uri="{BB962C8B-B14F-4D97-AF65-F5344CB8AC3E}">
        <p14:creationId xmlns:p14="http://schemas.microsoft.com/office/powerpoint/2010/main" val="4007187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FECCA-A469-41D9-BCF0-DBC7C4BE8D84}" type="slidenum">
              <a:rPr lang="en-GB"/>
              <a:pPr/>
              <a:t>10</a:t>
            </a:fld>
            <a:endParaRPr lang="en-GB"/>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8440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Relationships between words?</a:t>
            </a:r>
          </a:p>
          <a:p>
            <a:r>
              <a:rPr lang="en-GB" dirty="0"/>
              <a:t>Semantic</a:t>
            </a:r>
            <a:r>
              <a:rPr lang="en-GB" baseline="0" dirty="0"/>
              <a:t> distance between words.</a:t>
            </a:r>
          </a:p>
          <a:p>
            <a:r>
              <a:rPr lang="en-GB" sz="1200" b="0" i="0" kern="1200" dirty="0">
                <a:solidFill>
                  <a:schemeClr val="tx1"/>
                </a:solidFill>
                <a:effectLst/>
                <a:latin typeface="Arial" charset="0"/>
                <a:ea typeface="+mn-ea"/>
                <a:cs typeface="+mn-cs"/>
              </a:rPr>
              <a:t>to provide a psychologically credible basis for semantic linking between words</a:t>
            </a:r>
          </a:p>
          <a:p>
            <a:r>
              <a:rPr lang="en-GB" sz="1200" b="0" i="0" kern="1200" dirty="0">
                <a:solidFill>
                  <a:schemeClr val="tx1"/>
                </a:solidFill>
                <a:effectLst/>
                <a:latin typeface="Arial" charset="0"/>
                <a:ea typeface="+mn-ea"/>
                <a:cs typeface="+mn-cs"/>
              </a:rPr>
              <a:t>as a source of associations between ideas in advertising.</a:t>
            </a:r>
          </a:p>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11</a:t>
            </a:fld>
            <a:endParaRPr lang="en-GB"/>
          </a:p>
        </p:txBody>
      </p:sp>
    </p:spTree>
    <p:extLst>
      <p:ext uri="{BB962C8B-B14F-4D97-AF65-F5344CB8AC3E}">
        <p14:creationId xmlns:p14="http://schemas.microsoft.com/office/powerpoint/2010/main" val="1173299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12</a:t>
            </a:fld>
            <a:endParaRPr lang="en-GB"/>
          </a:p>
        </p:txBody>
      </p:sp>
    </p:spTree>
    <p:extLst>
      <p:ext uri="{BB962C8B-B14F-4D97-AF65-F5344CB8AC3E}">
        <p14:creationId xmlns:p14="http://schemas.microsoft.com/office/powerpoint/2010/main" val="164803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13</a:t>
            </a:fld>
            <a:endParaRPr lang="en-GB"/>
          </a:p>
        </p:txBody>
      </p:sp>
    </p:spTree>
    <p:extLst>
      <p:ext uri="{BB962C8B-B14F-4D97-AF65-F5344CB8AC3E}">
        <p14:creationId xmlns:p14="http://schemas.microsoft.com/office/powerpoint/2010/main" val="293691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14</a:t>
            </a:fld>
            <a:endParaRPr lang="en-GB"/>
          </a:p>
        </p:txBody>
      </p:sp>
    </p:spTree>
    <p:extLst>
      <p:ext uri="{BB962C8B-B14F-4D97-AF65-F5344CB8AC3E}">
        <p14:creationId xmlns:p14="http://schemas.microsoft.com/office/powerpoint/2010/main" val="39012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15</a:t>
            </a:fld>
            <a:endParaRPr lang="en-GB"/>
          </a:p>
        </p:txBody>
      </p:sp>
    </p:spTree>
    <p:extLst>
      <p:ext uri="{BB962C8B-B14F-4D97-AF65-F5344CB8AC3E}">
        <p14:creationId xmlns:p14="http://schemas.microsoft.com/office/powerpoint/2010/main" val="200723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16</a:t>
            </a:fld>
            <a:endParaRPr lang="en-GB"/>
          </a:p>
        </p:txBody>
      </p:sp>
    </p:spTree>
    <p:extLst>
      <p:ext uri="{BB962C8B-B14F-4D97-AF65-F5344CB8AC3E}">
        <p14:creationId xmlns:p14="http://schemas.microsoft.com/office/powerpoint/2010/main" val="266822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17</a:t>
            </a:fld>
            <a:endParaRPr lang="en-GB"/>
          </a:p>
        </p:txBody>
      </p:sp>
    </p:spTree>
    <p:extLst>
      <p:ext uri="{BB962C8B-B14F-4D97-AF65-F5344CB8AC3E}">
        <p14:creationId xmlns:p14="http://schemas.microsoft.com/office/powerpoint/2010/main" val="227936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18</a:t>
            </a:fld>
            <a:endParaRPr lang="en-GB"/>
          </a:p>
        </p:txBody>
      </p:sp>
    </p:spTree>
    <p:extLst>
      <p:ext uri="{BB962C8B-B14F-4D97-AF65-F5344CB8AC3E}">
        <p14:creationId xmlns:p14="http://schemas.microsoft.com/office/powerpoint/2010/main" val="1435295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19</a:t>
            </a:fld>
            <a:endParaRPr lang="en-GB"/>
          </a:p>
        </p:txBody>
      </p:sp>
    </p:spTree>
    <p:extLst>
      <p:ext uri="{BB962C8B-B14F-4D97-AF65-F5344CB8AC3E}">
        <p14:creationId xmlns:p14="http://schemas.microsoft.com/office/powerpoint/2010/main" val="44156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4D483A-E207-467A-8888-1F0EB4C873B8}" type="slidenum">
              <a:rPr lang="en-GB"/>
              <a:pPr/>
              <a:t>2</a:t>
            </a:fld>
            <a:endParaRPr lang="en-GB"/>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22251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mn-ea"/>
                <a:cs typeface="+mn-cs"/>
              </a:rPr>
              <a:t>Suppose that the opening of the circuit is in A's brain, where mental facts (concepts) are associated with the representations of the linguistic sounds (sound-images) that are used for their expression. A given concept unlocks a corresponding sound-image in the brain; this purely </a:t>
            </a:r>
            <a:r>
              <a:rPr lang="en-GB" sz="1200" b="0" i="1" kern="1200" dirty="0">
                <a:solidFill>
                  <a:schemeClr val="tx1"/>
                </a:solidFill>
                <a:effectLst/>
                <a:latin typeface="Arial" charset="0"/>
                <a:ea typeface="+mn-ea"/>
                <a:cs typeface="+mn-cs"/>
              </a:rPr>
              <a:t>psychological</a:t>
            </a:r>
            <a:r>
              <a:rPr lang="en-GB" sz="1200" b="0" i="0" kern="1200" dirty="0">
                <a:solidFill>
                  <a:schemeClr val="tx1"/>
                </a:solidFill>
                <a:effectLst/>
                <a:latin typeface="Arial" charset="0"/>
                <a:ea typeface="+mn-ea"/>
                <a:cs typeface="+mn-cs"/>
              </a:rPr>
              <a:t> phenomenon is followed in turn by a </a:t>
            </a:r>
            <a:r>
              <a:rPr lang="en-GB" sz="1200" b="0" i="1" kern="1200" dirty="0">
                <a:solidFill>
                  <a:schemeClr val="tx1"/>
                </a:solidFill>
                <a:effectLst/>
                <a:latin typeface="Arial" charset="0"/>
                <a:ea typeface="+mn-ea"/>
                <a:cs typeface="+mn-cs"/>
              </a:rPr>
              <a:t>physiological</a:t>
            </a:r>
            <a:r>
              <a:rPr lang="en-GB" sz="1200" b="0" i="0" kern="1200" dirty="0">
                <a:solidFill>
                  <a:schemeClr val="tx1"/>
                </a:solidFill>
                <a:effectLst/>
                <a:latin typeface="Arial" charset="0"/>
                <a:ea typeface="+mn-ea"/>
                <a:cs typeface="+mn-cs"/>
              </a:rPr>
              <a:t> process: the brain transmits an impulse corresponding o the image to the organs used in producing sounds. Then the sound waves travel from the mouth of A to the ear of B: a purely </a:t>
            </a:r>
            <a:r>
              <a:rPr lang="en-GB" sz="1200" b="0" i="1" kern="1200" dirty="0">
                <a:solidFill>
                  <a:schemeClr val="tx1"/>
                </a:solidFill>
                <a:effectLst/>
                <a:latin typeface="Arial" charset="0"/>
                <a:ea typeface="+mn-ea"/>
                <a:cs typeface="+mn-cs"/>
              </a:rPr>
              <a:t>physical</a:t>
            </a:r>
            <a:r>
              <a:rPr lang="en-GB" sz="1200" b="0" i="0" kern="1200" dirty="0">
                <a:solidFill>
                  <a:schemeClr val="tx1"/>
                </a:solidFill>
                <a:effectLst/>
                <a:latin typeface="Arial" charset="0"/>
                <a:ea typeface="+mn-ea"/>
                <a:cs typeface="+mn-cs"/>
              </a:rPr>
              <a:t> process. Next, the circuit continues in B, but the order is reversed: from ear to the brain, the physiological transmission of the sound-image; in the brain, the psychological association </a:t>
            </a:r>
            <a:r>
              <a:rPr lang="en-GB" sz="1200" b="0" i="0" kern="1200" dirty="0" err="1">
                <a:solidFill>
                  <a:schemeClr val="tx1"/>
                </a:solidFill>
                <a:effectLst/>
                <a:latin typeface="Arial" charset="0"/>
                <a:ea typeface="+mn-ea"/>
                <a:cs typeface="+mn-cs"/>
              </a:rPr>
              <a:t>os</a:t>
            </a:r>
            <a:r>
              <a:rPr lang="en-GB" sz="1200" b="0" i="0" kern="1200" dirty="0">
                <a:solidFill>
                  <a:schemeClr val="tx1"/>
                </a:solidFill>
                <a:effectLst/>
                <a:latin typeface="Arial" charset="0"/>
                <a:ea typeface="+mn-ea"/>
                <a:cs typeface="+mn-cs"/>
              </a:rPr>
              <a:t> the image with the corresponding concept. If B then speaks, the new act will follow--from his brain to A's--exactly the same course as the first act and pass through the same successive phases. . . .</a:t>
            </a:r>
            <a:br>
              <a:rPr lang="en-GB" sz="1200" b="0" i="0" kern="1200" dirty="0">
                <a:solidFill>
                  <a:schemeClr val="tx1"/>
                </a:solidFill>
                <a:effectLst/>
                <a:latin typeface="Arial" charset="0"/>
                <a:ea typeface="+mn-ea"/>
                <a:cs typeface="+mn-cs"/>
              </a:rPr>
            </a:br>
            <a:r>
              <a:rPr lang="en-GB" sz="1200" b="0" i="0" kern="1200" dirty="0">
                <a:solidFill>
                  <a:schemeClr val="tx1"/>
                </a:solidFill>
                <a:effectLst/>
                <a:latin typeface="Arial" charset="0"/>
                <a:ea typeface="+mn-ea"/>
                <a:cs typeface="+mn-cs"/>
              </a:rPr>
              <a:t>I have included only the elements thought to be essential, but the drawing brings out at a glance the distinction between the physical (sound waves), physiological (phonation and audition), and psychological parts (word-images and concepts)</a:t>
            </a:r>
            <a:endParaRPr lang="en-GB" b="0"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20</a:t>
            </a:fld>
            <a:endParaRPr lang="en-GB"/>
          </a:p>
        </p:txBody>
      </p:sp>
    </p:spTree>
    <p:extLst>
      <p:ext uri="{BB962C8B-B14F-4D97-AF65-F5344CB8AC3E}">
        <p14:creationId xmlns:p14="http://schemas.microsoft.com/office/powerpoint/2010/main" val="184553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21</a:t>
            </a:fld>
            <a:endParaRPr lang="en-GB"/>
          </a:p>
        </p:txBody>
      </p:sp>
    </p:spTree>
    <p:extLst>
      <p:ext uri="{BB962C8B-B14F-4D97-AF65-F5344CB8AC3E}">
        <p14:creationId xmlns:p14="http://schemas.microsoft.com/office/powerpoint/2010/main" val="28526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22</a:t>
            </a:fld>
            <a:endParaRPr lang="en-GB"/>
          </a:p>
        </p:txBody>
      </p:sp>
    </p:spTree>
    <p:extLst>
      <p:ext uri="{BB962C8B-B14F-4D97-AF65-F5344CB8AC3E}">
        <p14:creationId xmlns:p14="http://schemas.microsoft.com/office/powerpoint/2010/main" val="196307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A444B7-EAB0-4EF4-A76A-6E5F79101767}" type="slidenum">
              <a:rPr lang="en-GB"/>
              <a:pPr/>
              <a:t>23</a:t>
            </a:fld>
            <a:endParaRPr lang="en-GB"/>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6527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24</a:t>
            </a:fld>
            <a:endParaRPr lang="en-GB"/>
          </a:p>
        </p:txBody>
      </p:sp>
    </p:spTree>
    <p:extLst>
      <p:ext uri="{BB962C8B-B14F-4D97-AF65-F5344CB8AC3E}">
        <p14:creationId xmlns:p14="http://schemas.microsoft.com/office/powerpoint/2010/main" val="1495646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Stress in isolation:</a:t>
            </a:r>
            <a:r>
              <a:rPr lang="en-GB" baseline="0" dirty="0"/>
              <a:t> </a:t>
            </a:r>
            <a:r>
              <a:rPr lang="en-GB" baseline="0" dirty="0" err="1"/>
              <a:t>sixTEEN</a:t>
            </a:r>
            <a:endParaRPr lang="en-GB" baseline="0" dirty="0"/>
          </a:p>
          <a:p>
            <a:r>
              <a:rPr lang="en-GB" baseline="0" dirty="0"/>
              <a:t>In group: </a:t>
            </a:r>
            <a:r>
              <a:rPr lang="en-GB" baseline="0" dirty="0" err="1"/>
              <a:t>SIXteen</a:t>
            </a:r>
            <a:r>
              <a:rPr lang="en-GB" baseline="0" dirty="0"/>
              <a:t> </a:t>
            </a:r>
            <a:r>
              <a:rPr lang="en-GB" baseline="0" dirty="0" err="1"/>
              <a:t>DOllars</a:t>
            </a:r>
            <a:endParaRPr lang="en-GB" dirty="0"/>
          </a:p>
        </p:txBody>
      </p:sp>
      <p:sp>
        <p:nvSpPr>
          <p:cNvPr id="4" name="Slide Number Placeholder 3"/>
          <p:cNvSpPr>
            <a:spLocks noGrp="1"/>
          </p:cNvSpPr>
          <p:nvPr>
            <p:ph type="sldNum" sz="quarter" idx="10"/>
          </p:nvPr>
        </p:nvSpPr>
        <p:spPr/>
        <p:txBody>
          <a:bodyPr/>
          <a:lstStyle/>
          <a:p>
            <a:fld id="{64A80526-79E9-41E6-9D62-893A542443D4}" type="slidenum">
              <a:rPr lang="en-GB" smtClean="0"/>
              <a:t>25</a:t>
            </a:fld>
            <a:endParaRPr lang="en-GB"/>
          </a:p>
        </p:txBody>
      </p:sp>
    </p:spTree>
    <p:extLst>
      <p:ext uri="{BB962C8B-B14F-4D97-AF65-F5344CB8AC3E}">
        <p14:creationId xmlns:p14="http://schemas.microsoft.com/office/powerpoint/2010/main" val="224886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26</a:t>
            </a:fld>
            <a:endParaRPr lang="en-GB"/>
          </a:p>
        </p:txBody>
      </p:sp>
    </p:spTree>
    <p:extLst>
      <p:ext uri="{BB962C8B-B14F-4D97-AF65-F5344CB8AC3E}">
        <p14:creationId xmlns:p14="http://schemas.microsoft.com/office/powerpoint/2010/main" val="458954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Marginal forms of executive</a:t>
            </a:r>
            <a:r>
              <a:rPr lang="en-GB" baseline="0" dirty="0"/>
              <a:t> control: you can halt speech when you detect an error.</a:t>
            </a:r>
            <a:endParaRPr lang="en-GB" dirty="0"/>
          </a:p>
        </p:txBody>
      </p:sp>
      <p:sp>
        <p:nvSpPr>
          <p:cNvPr id="4" name="Slide Number Placeholder 3"/>
          <p:cNvSpPr>
            <a:spLocks noGrp="1"/>
          </p:cNvSpPr>
          <p:nvPr>
            <p:ph type="sldNum" sz="quarter" idx="10"/>
          </p:nvPr>
        </p:nvSpPr>
        <p:spPr/>
        <p:txBody>
          <a:bodyPr/>
          <a:lstStyle/>
          <a:p>
            <a:fld id="{64A80526-79E9-41E6-9D62-893A542443D4}" type="slidenum">
              <a:rPr lang="en-GB" smtClean="0"/>
              <a:t>27</a:t>
            </a:fld>
            <a:endParaRPr lang="en-GB"/>
          </a:p>
        </p:txBody>
      </p:sp>
    </p:spTree>
    <p:extLst>
      <p:ext uri="{BB962C8B-B14F-4D97-AF65-F5344CB8AC3E}">
        <p14:creationId xmlns:p14="http://schemas.microsoft.com/office/powerpoint/2010/main" val="1976048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28</a:t>
            </a:fld>
            <a:endParaRPr lang="en-GB"/>
          </a:p>
        </p:txBody>
      </p:sp>
    </p:spTree>
    <p:extLst>
      <p:ext uri="{BB962C8B-B14F-4D97-AF65-F5344CB8AC3E}">
        <p14:creationId xmlns:p14="http://schemas.microsoft.com/office/powerpoint/2010/main" val="1094024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29</a:t>
            </a:fld>
            <a:endParaRPr lang="en-GB"/>
          </a:p>
        </p:txBody>
      </p:sp>
    </p:spTree>
    <p:extLst>
      <p:ext uri="{BB962C8B-B14F-4D97-AF65-F5344CB8AC3E}">
        <p14:creationId xmlns:p14="http://schemas.microsoft.com/office/powerpoint/2010/main" val="58570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26E5C-F556-48E6-84E5-18DF57EE0A59}" type="slidenum">
              <a:rPr lang="en-GB"/>
              <a:pPr/>
              <a:t>3</a:t>
            </a:fld>
            <a:endParaRPr lang="en-GB"/>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r>
              <a:rPr lang="en-US" dirty="0"/>
              <a:t>Chomsky: competence</a:t>
            </a:r>
            <a:r>
              <a:rPr lang="en-US" baseline="0" dirty="0"/>
              <a:t> – not only the linguistic system but also the speaker’s knowledge of it. Adds a cognitive dimension.</a:t>
            </a:r>
          </a:p>
          <a:p>
            <a:r>
              <a:rPr lang="en-GB" sz="1200" kern="1200" baseline="0" dirty="0">
                <a:solidFill>
                  <a:schemeClr val="tx1"/>
                </a:solidFill>
                <a:latin typeface="Arial" charset="0"/>
                <a:ea typeface="+mn-ea"/>
                <a:cs typeface="+mn-cs"/>
              </a:rPr>
              <a:t>Saussure: distinction between a social norm</a:t>
            </a:r>
          </a:p>
          <a:p>
            <a:r>
              <a:rPr lang="en-GB" sz="1200" kern="1200" baseline="0" dirty="0">
                <a:solidFill>
                  <a:schemeClr val="tx1"/>
                </a:solidFill>
                <a:latin typeface="Arial" charset="0"/>
                <a:ea typeface="+mn-ea"/>
                <a:cs typeface="+mn-cs"/>
              </a:rPr>
              <a:t>and individual manifestations of that norm.</a:t>
            </a:r>
          </a:p>
          <a:p>
            <a:endParaRPr lang="en-GB" sz="1200" kern="1200" baseline="0" dirty="0">
              <a:solidFill>
                <a:schemeClr val="tx1"/>
              </a:solidFill>
              <a:latin typeface="Arial" charset="0"/>
              <a:ea typeface="+mn-ea"/>
              <a:cs typeface="+mn-cs"/>
            </a:endParaRPr>
          </a:p>
          <a:p>
            <a:r>
              <a:rPr lang="en-GB" sz="1200" kern="1200" baseline="0" dirty="0">
                <a:solidFill>
                  <a:schemeClr val="tx1"/>
                </a:solidFill>
                <a:latin typeface="Arial" charset="0"/>
                <a:ea typeface="+mn-ea"/>
                <a:cs typeface="+mn-cs"/>
              </a:rPr>
              <a:t>Knowledge is partial and incomplete</a:t>
            </a:r>
            <a:endParaRPr lang="en-US" dirty="0"/>
          </a:p>
        </p:txBody>
      </p:sp>
    </p:spTree>
    <p:extLst>
      <p:ext uri="{BB962C8B-B14F-4D97-AF65-F5344CB8AC3E}">
        <p14:creationId xmlns:p14="http://schemas.microsoft.com/office/powerpoint/2010/main" val="2593510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30</a:t>
            </a:fld>
            <a:endParaRPr lang="en-GB"/>
          </a:p>
        </p:txBody>
      </p:sp>
    </p:spTree>
    <p:extLst>
      <p:ext uri="{BB962C8B-B14F-4D97-AF65-F5344CB8AC3E}">
        <p14:creationId xmlns:p14="http://schemas.microsoft.com/office/powerpoint/2010/main" val="1633690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31</a:t>
            </a:fld>
            <a:endParaRPr lang="en-GB"/>
          </a:p>
        </p:txBody>
      </p:sp>
    </p:spTree>
    <p:extLst>
      <p:ext uri="{BB962C8B-B14F-4D97-AF65-F5344CB8AC3E}">
        <p14:creationId xmlns:p14="http://schemas.microsoft.com/office/powerpoint/2010/main" val="2826154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32</a:t>
            </a:fld>
            <a:endParaRPr lang="en-GB"/>
          </a:p>
        </p:txBody>
      </p:sp>
    </p:spTree>
    <p:extLst>
      <p:ext uri="{BB962C8B-B14F-4D97-AF65-F5344CB8AC3E}">
        <p14:creationId xmlns:p14="http://schemas.microsoft.com/office/powerpoint/2010/main" val="402560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33</a:t>
            </a:fld>
            <a:endParaRPr lang="en-GB"/>
          </a:p>
        </p:txBody>
      </p:sp>
    </p:spTree>
    <p:extLst>
      <p:ext uri="{BB962C8B-B14F-4D97-AF65-F5344CB8AC3E}">
        <p14:creationId xmlns:p14="http://schemas.microsoft.com/office/powerpoint/2010/main" val="781364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34</a:t>
            </a:fld>
            <a:endParaRPr lang="en-GB"/>
          </a:p>
        </p:txBody>
      </p:sp>
    </p:spTree>
    <p:extLst>
      <p:ext uri="{BB962C8B-B14F-4D97-AF65-F5344CB8AC3E}">
        <p14:creationId xmlns:p14="http://schemas.microsoft.com/office/powerpoint/2010/main" val="1105128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mn-ea"/>
                <a:cs typeface="+mn-cs"/>
              </a:rPr>
              <a:t>The L1 was hypothesized to have privileged access to meaning, whereas the L2 was thought to be more likely to require mediation via the L1 translation equivalent until the bilingual acquired sufficient skill in the L2 to access meaning directly. </a:t>
            </a:r>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35</a:t>
            </a:fld>
            <a:endParaRPr lang="en-GB"/>
          </a:p>
        </p:txBody>
      </p:sp>
    </p:spTree>
    <p:extLst>
      <p:ext uri="{BB962C8B-B14F-4D97-AF65-F5344CB8AC3E}">
        <p14:creationId xmlns:p14="http://schemas.microsoft.com/office/powerpoint/2010/main" val="1795135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36</a:t>
            </a:fld>
            <a:endParaRPr lang="en-GB"/>
          </a:p>
        </p:txBody>
      </p:sp>
    </p:spTree>
    <p:extLst>
      <p:ext uri="{BB962C8B-B14F-4D97-AF65-F5344CB8AC3E}">
        <p14:creationId xmlns:p14="http://schemas.microsoft.com/office/powerpoint/2010/main" val="602089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37</a:t>
            </a:fld>
            <a:endParaRPr lang="en-GB"/>
          </a:p>
        </p:txBody>
      </p:sp>
    </p:spTree>
    <p:extLst>
      <p:ext uri="{BB962C8B-B14F-4D97-AF65-F5344CB8AC3E}">
        <p14:creationId xmlns:p14="http://schemas.microsoft.com/office/powerpoint/2010/main" val="485644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cs typeface="Arial" pitchFamily="34" charset="0"/>
              </a:defRPr>
            </a:lvl1pPr>
            <a:lvl2pPr marL="742950" indent="-285750" algn="l" eaLnBrk="0" hangingPunct="0">
              <a:spcBef>
                <a:spcPct val="30000"/>
              </a:spcBef>
              <a:defRPr sz="1200">
                <a:solidFill>
                  <a:schemeClr val="tx1"/>
                </a:solidFill>
                <a:latin typeface="Times New Roman" pitchFamily="18" charset="0"/>
                <a:cs typeface="Arial" pitchFamily="34" charset="0"/>
              </a:defRPr>
            </a:lvl2pPr>
            <a:lvl3pPr marL="1143000" indent="-228600" algn="l" eaLnBrk="0" hangingPunct="0">
              <a:spcBef>
                <a:spcPct val="30000"/>
              </a:spcBef>
              <a:defRPr sz="1200">
                <a:solidFill>
                  <a:schemeClr val="tx1"/>
                </a:solidFill>
                <a:latin typeface="Times New Roman" pitchFamily="18" charset="0"/>
                <a:cs typeface="Arial" pitchFamily="34" charset="0"/>
              </a:defRPr>
            </a:lvl3pPr>
            <a:lvl4pPr marL="1600200" indent="-228600" algn="l" eaLnBrk="0" hangingPunct="0">
              <a:spcBef>
                <a:spcPct val="30000"/>
              </a:spcBef>
              <a:defRPr sz="1200">
                <a:solidFill>
                  <a:schemeClr val="tx1"/>
                </a:solidFill>
                <a:latin typeface="Times New Roman" pitchFamily="18" charset="0"/>
                <a:cs typeface="Arial" pitchFamily="34" charset="0"/>
              </a:defRPr>
            </a:lvl4pPr>
            <a:lvl5pPr marL="2057400" indent="-228600" algn="l" eaLnBrk="0" hangingPunct="0">
              <a:spcBef>
                <a:spcPct val="30000"/>
              </a:spcBef>
              <a:defRPr sz="1200">
                <a:solidFill>
                  <a:schemeClr val="tx1"/>
                </a:solidFill>
                <a:latin typeface="Times New Roman" pitchFamily="18" charset="0"/>
                <a:cs typeface="Arial" pitchFamily="34"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Arial" pitchFamily="34"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Arial" pitchFamily="34"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Arial" pitchFamily="34"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Arial" pitchFamily="34" charset="0"/>
              </a:defRPr>
            </a:lvl9pPr>
          </a:lstStyle>
          <a:p>
            <a:pPr algn="r" defTabSz="914400" eaLnBrk="1" hangingPunct="1">
              <a:spcBef>
                <a:spcPct val="0"/>
              </a:spcBef>
            </a:pPr>
            <a:fld id="{C2AD4391-055C-4EE6-923A-99E5F8CEE0E5}" type="slidenum">
              <a:rPr lang="en-GB" altLang="en-US" smtClean="0">
                <a:solidFill>
                  <a:srgbClr val="000000"/>
                </a:solidFill>
              </a:rPr>
              <a:pPr algn="r" defTabSz="914400" eaLnBrk="1" hangingPunct="1">
                <a:spcBef>
                  <a:spcPct val="0"/>
                </a:spcBef>
              </a:pPr>
              <a:t>38</a:t>
            </a:fld>
            <a:endParaRPr lang="en-GB" altLang="en-US">
              <a:solidFill>
                <a:srgbClr val="000000"/>
              </a:solidFill>
            </a:endParaRPr>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extLst>
      <p:ext uri="{BB962C8B-B14F-4D97-AF65-F5344CB8AC3E}">
        <p14:creationId xmlns:p14="http://schemas.microsoft.com/office/powerpoint/2010/main" val="3897246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39</a:t>
            </a:fld>
            <a:endParaRPr lang="en-GB"/>
          </a:p>
        </p:txBody>
      </p:sp>
    </p:spTree>
    <p:extLst>
      <p:ext uri="{BB962C8B-B14F-4D97-AF65-F5344CB8AC3E}">
        <p14:creationId xmlns:p14="http://schemas.microsoft.com/office/powerpoint/2010/main" val="408839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D8543C5-A51D-4EFC-9C41-2698A6CA21FA}" type="slidenum">
              <a:rPr lang="en-GB" smtClean="0"/>
              <a:pPr/>
              <a:t>4</a:t>
            </a:fld>
            <a:endParaRPr lang="en-GB"/>
          </a:p>
        </p:txBody>
      </p:sp>
    </p:spTree>
    <p:extLst>
      <p:ext uri="{BB962C8B-B14F-4D97-AF65-F5344CB8AC3E}">
        <p14:creationId xmlns:p14="http://schemas.microsoft.com/office/powerpoint/2010/main" val="4099661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40</a:t>
            </a:fld>
            <a:endParaRPr lang="en-GB"/>
          </a:p>
        </p:txBody>
      </p:sp>
    </p:spTree>
    <p:extLst>
      <p:ext uri="{BB962C8B-B14F-4D97-AF65-F5344CB8AC3E}">
        <p14:creationId xmlns:p14="http://schemas.microsoft.com/office/powerpoint/2010/main" val="3129337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41</a:t>
            </a:fld>
            <a:endParaRPr lang="en-GB"/>
          </a:p>
        </p:txBody>
      </p:sp>
    </p:spTree>
    <p:extLst>
      <p:ext uri="{BB962C8B-B14F-4D97-AF65-F5344CB8AC3E}">
        <p14:creationId xmlns:p14="http://schemas.microsoft.com/office/powerpoint/2010/main" val="16933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defTabSz="914400" eaLnBrk="1" hangingPunct="1"/>
            <a:fld id="{E0DA183B-A2B6-4A09-B3EE-A3ACF60D8BA1}" type="slidenum">
              <a:rPr lang="en-US" altLang="en-US" sz="1200" b="0" smtClean="0"/>
              <a:pPr defTabSz="914400" eaLnBrk="1" hangingPunct="1"/>
              <a:t>42</a:t>
            </a:fld>
            <a:endParaRPr lang="en-US" altLang="en-US" sz="1200" b="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Codability: ease of expression of the relevant categories In psycolinguistic terms, a more codable expression is more accessible: I.e. it is short, and/or high frequency, and generally part of a small set  of optionsin a paradigm or small set of itmes. </a:t>
            </a:r>
          </a:p>
          <a:p>
            <a:r>
              <a:rPr lang="en-US" altLang="en-US"/>
              <a:t>Thus: a concept expressed by a single verb is more codable than a phrase or clause: run versus while running </a:t>
            </a:r>
          </a:p>
          <a:p>
            <a:endParaRPr lang="en-US" altLang="en-US"/>
          </a:p>
          <a:p>
            <a:r>
              <a:rPr lang="en-US" altLang="en-US"/>
              <a:t>Examples: colour terms</a:t>
            </a:r>
          </a:p>
        </p:txBody>
      </p:sp>
    </p:spTree>
    <p:extLst>
      <p:ext uri="{BB962C8B-B14F-4D97-AF65-F5344CB8AC3E}">
        <p14:creationId xmlns:p14="http://schemas.microsoft.com/office/powerpoint/2010/main" val="1185327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43</a:t>
            </a:fld>
            <a:endParaRPr lang="en-GB"/>
          </a:p>
        </p:txBody>
      </p:sp>
    </p:spTree>
    <p:extLst>
      <p:ext uri="{BB962C8B-B14F-4D97-AF65-F5344CB8AC3E}">
        <p14:creationId xmlns:p14="http://schemas.microsoft.com/office/powerpoint/2010/main" val="1519447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44</a:t>
            </a:fld>
            <a:endParaRPr lang="en-GB"/>
          </a:p>
        </p:txBody>
      </p:sp>
    </p:spTree>
    <p:extLst>
      <p:ext uri="{BB962C8B-B14F-4D97-AF65-F5344CB8AC3E}">
        <p14:creationId xmlns:p14="http://schemas.microsoft.com/office/powerpoint/2010/main" val="1959158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speech, word meaning: lemma</a:t>
            </a:r>
          </a:p>
          <a:p>
            <a:r>
              <a:rPr lang="en-GB" dirty="0"/>
              <a:t>Morphological</a:t>
            </a:r>
            <a:r>
              <a:rPr lang="en-GB" baseline="0" dirty="0"/>
              <a:t> variants, spelling, pronunciation: lexeme</a:t>
            </a:r>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45</a:t>
            </a:fld>
            <a:endParaRPr lang="en-GB"/>
          </a:p>
        </p:txBody>
      </p:sp>
    </p:spTree>
    <p:extLst>
      <p:ext uri="{BB962C8B-B14F-4D97-AF65-F5344CB8AC3E}">
        <p14:creationId xmlns:p14="http://schemas.microsoft.com/office/powerpoint/2010/main" val="1415201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46</a:t>
            </a:fld>
            <a:endParaRPr lang="en-GB"/>
          </a:p>
        </p:txBody>
      </p:sp>
    </p:spTree>
    <p:extLst>
      <p:ext uri="{BB962C8B-B14F-4D97-AF65-F5344CB8AC3E}">
        <p14:creationId xmlns:p14="http://schemas.microsoft.com/office/powerpoint/2010/main" val="95938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47</a:t>
            </a:fld>
            <a:endParaRPr lang="en-GB"/>
          </a:p>
        </p:txBody>
      </p:sp>
    </p:spTree>
    <p:extLst>
      <p:ext uri="{BB962C8B-B14F-4D97-AF65-F5344CB8AC3E}">
        <p14:creationId xmlns:p14="http://schemas.microsoft.com/office/powerpoint/2010/main" val="2861404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Compatible with Potter’s word association model</a:t>
            </a:r>
          </a:p>
        </p:txBody>
      </p:sp>
      <p:sp>
        <p:nvSpPr>
          <p:cNvPr id="4" name="Slide Number Placeholder 3"/>
          <p:cNvSpPr>
            <a:spLocks noGrp="1"/>
          </p:cNvSpPr>
          <p:nvPr>
            <p:ph type="sldNum" sz="quarter" idx="10"/>
          </p:nvPr>
        </p:nvSpPr>
        <p:spPr/>
        <p:txBody>
          <a:bodyPr/>
          <a:lstStyle/>
          <a:p>
            <a:fld id="{2D8543C5-A51D-4EFC-9C41-2698A6CA21FA}" type="slidenum">
              <a:rPr lang="en-GB" smtClean="0"/>
              <a:pPr/>
              <a:t>48</a:t>
            </a:fld>
            <a:endParaRPr lang="en-GB"/>
          </a:p>
        </p:txBody>
      </p:sp>
    </p:spTree>
    <p:extLst>
      <p:ext uri="{BB962C8B-B14F-4D97-AF65-F5344CB8AC3E}">
        <p14:creationId xmlns:p14="http://schemas.microsoft.com/office/powerpoint/2010/main" val="2534390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49</a:t>
            </a:fld>
            <a:endParaRPr lang="en-GB"/>
          </a:p>
        </p:txBody>
      </p:sp>
    </p:spTree>
    <p:extLst>
      <p:ext uri="{BB962C8B-B14F-4D97-AF65-F5344CB8AC3E}">
        <p14:creationId xmlns:p14="http://schemas.microsoft.com/office/powerpoint/2010/main" val="3830489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a:solidFill>
                  <a:schemeClr val="tx1"/>
                </a:solidFill>
                <a:latin typeface="Arial" charset="0"/>
                <a:ea typeface="+mn-ea"/>
                <a:cs typeface="+mn-cs"/>
              </a:rPr>
              <a:t>Because speaking involves choice — </a:t>
            </a:r>
            <a:r>
              <a:rPr lang="en-GB" sz="1200" b="1" kern="1200" baseline="0" dirty="0">
                <a:solidFill>
                  <a:schemeClr val="tx1"/>
                </a:solidFill>
                <a:latin typeface="Arial" charset="0"/>
                <a:ea typeface="+mn-ea"/>
                <a:cs typeface="+mn-cs"/>
              </a:rPr>
              <a:t>selection — it is </a:t>
            </a:r>
            <a:r>
              <a:rPr lang="en-GB" sz="1200" b="1" kern="1200" baseline="0" dirty="0" err="1">
                <a:solidFill>
                  <a:schemeClr val="tx1"/>
                </a:solidFill>
                <a:latin typeface="Arial" charset="0"/>
                <a:ea typeface="+mn-ea"/>
                <a:cs typeface="+mn-cs"/>
              </a:rPr>
              <a:t>willful</a:t>
            </a:r>
            <a:r>
              <a:rPr lang="en-GB" sz="1200" b="1" kern="1200" baseline="0" dirty="0">
                <a:solidFill>
                  <a:schemeClr val="tx1"/>
                </a:solidFill>
                <a:latin typeface="Arial" charset="0"/>
                <a:ea typeface="+mn-ea"/>
                <a:cs typeface="+mn-cs"/>
              </a:rPr>
              <a:t>, not just in</a:t>
            </a:r>
          </a:p>
          <a:p>
            <a:r>
              <a:rPr lang="en-GB" sz="1200" kern="1200" baseline="0" dirty="0">
                <a:solidFill>
                  <a:schemeClr val="tx1"/>
                </a:solidFill>
                <a:latin typeface="Arial" charset="0"/>
                <a:ea typeface="+mn-ea"/>
                <a:cs typeface="+mn-cs"/>
              </a:rPr>
              <a:t>the sense of </a:t>
            </a:r>
            <a:r>
              <a:rPr lang="en-GB" sz="1200" b="1" kern="1200" baseline="0" dirty="0">
                <a:solidFill>
                  <a:schemeClr val="tx1"/>
                </a:solidFill>
                <a:latin typeface="Arial" charset="0"/>
                <a:ea typeface="+mn-ea"/>
                <a:cs typeface="+mn-cs"/>
              </a:rPr>
              <a:t>choosing what to say, but also how and when (or whether)</a:t>
            </a:r>
          </a:p>
          <a:p>
            <a:r>
              <a:rPr lang="en-GB" sz="1200" kern="1200" baseline="0" dirty="0">
                <a:solidFill>
                  <a:schemeClr val="tx1"/>
                </a:solidFill>
                <a:latin typeface="Arial" charset="0"/>
                <a:ea typeface="+mn-ea"/>
                <a:cs typeface="+mn-cs"/>
              </a:rPr>
              <a:t>anything is said. Equivalently, speaking is a </a:t>
            </a:r>
            <a:r>
              <a:rPr lang="en-GB" sz="1200" b="1" kern="1200" baseline="0" dirty="0">
                <a:solidFill>
                  <a:schemeClr val="tx1"/>
                </a:solidFill>
                <a:latin typeface="Arial" charset="0"/>
                <a:ea typeface="+mn-ea"/>
                <a:cs typeface="+mn-cs"/>
              </a:rPr>
              <a:t>conscious activity, whereas</a:t>
            </a:r>
          </a:p>
          <a:p>
            <a:r>
              <a:rPr lang="en-GB" sz="1200" kern="1200" baseline="0" dirty="0">
                <a:solidFill>
                  <a:schemeClr val="tx1"/>
                </a:solidFill>
                <a:latin typeface="Arial" charset="0"/>
                <a:ea typeface="+mn-ea"/>
                <a:cs typeface="+mn-cs"/>
              </a:rPr>
              <a:t>language is </a:t>
            </a:r>
            <a:r>
              <a:rPr lang="en-GB" sz="1200" b="1" kern="1200" baseline="0" dirty="0">
                <a:solidFill>
                  <a:schemeClr val="tx1"/>
                </a:solidFill>
                <a:latin typeface="Arial" charset="0"/>
                <a:ea typeface="+mn-ea"/>
                <a:cs typeface="+mn-cs"/>
              </a:rPr>
              <a:t>unconscious/</a:t>
            </a:r>
            <a:r>
              <a:rPr lang="en-GB" sz="1200" b="1" kern="1200" baseline="0" dirty="0" err="1">
                <a:solidFill>
                  <a:schemeClr val="tx1"/>
                </a:solidFill>
                <a:latin typeface="Arial" charset="0"/>
                <a:ea typeface="+mn-ea"/>
                <a:cs typeface="+mn-cs"/>
              </a:rPr>
              <a:t>nonwillful</a:t>
            </a:r>
            <a:r>
              <a:rPr lang="en-GB" sz="1200" b="1" kern="1200" baseline="0" dirty="0">
                <a:solidFill>
                  <a:schemeClr val="tx1"/>
                </a:solidFill>
                <a:latin typeface="Arial" charset="0"/>
                <a:ea typeface="+mn-ea"/>
                <a:cs typeface="+mn-cs"/>
              </a:rPr>
              <a:t>. Language never requires “premeditation”</a:t>
            </a:r>
          </a:p>
          <a:p>
            <a:r>
              <a:rPr lang="en-GB" sz="1200" kern="1200" baseline="0" dirty="0">
                <a:solidFill>
                  <a:schemeClr val="tx1"/>
                </a:solidFill>
                <a:latin typeface="Arial" charset="0"/>
                <a:ea typeface="+mn-ea"/>
                <a:cs typeface="+mn-cs"/>
              </a:rPr>
              <a:t>(Saussure 1959:14) while speaking does.</a:t>
            </a:r>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5</a:t>
            </a:fld>
            <a:endParaRPr lang="en-GB"/>
          </a:p>
        </p:txBody>
      </p:sp>
    </p:spTree>
    <p:extLst>
      <p:ext uri="{BB962C8B-B14F-4D97-AF65-F5344CB8AC3E}">
        <p14:creationId xmlns:p14="http://schemas.microsoft.com/office/powerpoint/2010/main" val="228943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50</a:t>
            </a:fld>
            <a:endParaRPr lang="en-GB"/>
          </a:p>
        </p:txBody>
      </p:sp>
    </p:spTree>
    <p:extLst>
      <p:ext uri="{BB962C8B-B14F-4D97-AF65-F5344CB8AC3E}">
        <p14:creationId xmlns:p14="http://schemas.microsoft.com/office/powerpoint/2010/main" val="1256328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L2 learners’ words can be at different stages of development</a:t>
            </a:r>
          </a:p>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51</a:t>
            </a:fld>
            <a:endParaRPr lang="en-GB"/>
          </a:p>
        </p:txBody>
      </p:sp>
    </p:spTree>
    <p:extLst>
      <p:ext uri="{BB962C8B-B14F-4D97-AF65-F5344CB8AC3E}">
        <p14:creationId xmlns:p14="http://schemas.microsoft.com/office/powerpoint/2010/main" val="23991060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543C5-A51D-4EFC-9C41-2698A6CA21FA}" type="slidenum">
              <a:rPr lang="en-GB" smtClean="0"/>
              <a:pPr/>
              <a:t>52</a:t>
            </a:fld>
            <a:endParaRPr lang="en-GB"/>
          </a:p>
        </p:txBody>
      </p:sp>
    </p:spTree>
    <p:extLst>
      <p:ext uri="{BB962C8B-B14F-4D97-AF65-F5344CB8AC3E}">
        <p14:creationId xmlns:p14="http://schemas.microsoft.com/office/powerpoint/2010/main" val="4198334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8543C5-A51D-4EFC-9C41-2698A6CA21FA}" type="slidenum">
              <a:rPr lang="en-GB" smtClean="0"/>
              <a:pPr/>
              <a:t>53</a:t>
            </a:fld>
            <a:endParaRPr lang="en-GB"/>
          </a:p>
        </p:txBody>
      </p:sp>
    </p:spTree>
    <p:extLst>
      <p:ext uri="{BB962C8B-B14F-4D97-AF65-F5344CB8AC3E}">
        <p14:creationId xmlns:p14="http://schemas.microsoft.com/office/powerpoint/2010/main" val="3444034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C8057-442A-429A-844A-11303374CD5F}" type="slidenum">
              <a:rPr lang="en-GB"/>
              <a:pPr/>
              <a:t>54</a:t>
            </a:fld>
            <a:endParaRPr lang="en-GB"/>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http://www.thefreelibrary.com/Recycling+inversion:+the+case+of+initial+adverbs+and+negators+in...-a092683479</a:t>
            </a:r>
          </a:p>
        </p:txBody>
      </p:sp>
    </p:spTree>
    <p:extLst>
      <p:ext uri="{BB962C8B-B14F-4D97-AF65-F5344CB8AC3E}">
        <p14:creationId xmlns:p14="http://schemas.microsoft.com/office/powerpoint/2010/main" val="3218778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18D3B0-A4EF-4604-98D9-528B6C62C8C3}" type="slidenum">
              <a:rPr lang="en-GB"/>
              <a:pPr/>
              <a:t>6</a:t>
            </a:fld>
            <a:endParaRPr lang="en-GB"/>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GB" dirty="0"/>
              <a:t>Saussure's most influential work, </a:t>
            </a:r>
            <a:r>
              <a:rPr lang="en-GB" i="1" dirty="0"/>
              <a:t>Course in General Linguistics</a:t>
            </a:r>
            <a:r>
              <a:rPr lang="en-GB" dirty="0"/>
              <a:t> (</a:t>
            </a:r>
            <a:r>
              <a:rPr lang="en-GB" i="1" dirty="0" err="1"/>
              <a:t>Cours</a:t>
            </a:r>
            <a:r>
              <a:rPr lang="en-GB" i="1" dirty="0"/>
              <a:t> de </a:t>
            </a:r>
            <a:r>
              <a:rPr lang="en-GB" i="1" dirty="0" err="1"/>
              <a:t>linguistique</a:t>
            </a:r>
            <a:r>
              <a:rPr lang="en-GB" i="1" dirty="0"/>
              <a:t> </a:t>
            </a:r>
            <a:r>
              <a:rPr lang="en-GB" i="1" dirty="0" err="1"/>
              <a:t>générale</a:t>
            </a:r>
            <a:r>
              <a:rPr lang="en-GB" dirty="0"/>
              <a:t>), was published posthumously in 1916 by former students </a:t>
            </a:r>
            <a:r>
              <a:rPr lang="en-GB" dirty="0">
                <a:hlinkClick r:id="rId3" tooltip="Charles Bally"/>
              </a:rPr>
              <a:t>Charles Bally</a:t>
            </a:r>
            <a:r>
              <a:rPr lang="en-GB" dirty="0"/>
              <a:t> and </a:t>
            </a:r>
            <a:r>
              <a:rPr lang="en-GB" dirty="0">
                <a:hlinkClick r:id="rId4" tooltip="Albert Sechehaye"/>
              </a:rPr>
              <a:t>Albert </a:t>
            </a:r>
            <a:r>
              <a:rPr lang="en-GB" dirty="0" err="1">
                <a:hlinkClick r:id="rId4" tooltip="Albert Sechehaye"/>
              </a:rPr>
              <a:t>Sechehaye</a:t>
            </a:r>
            <a:r>
              <a:rPr lang="en-GB" dirty="0"/>
              <a:t> on the basis of notes taken from Saussure's lectures at the University of Geneva. The </a:t>
            </a:r>
            <a:r>
              <a:rPr lang="en-GB" i="1" dirty="0"/>
              <a:t>Course</a:t>
            </a:r>
            <a:r>
              <a:rPr lang="en-GB" dirty="0"/>
              <a:t> became one of the </a:t>
            </a:r>
            <a:r>
              <a:rPr lang="en-GB" dirty="0">
                <a:hlinkClick r:id="rId5" tooltip="Seminal work"/>
              </a:rPr>
              <a:t>seminal</a:t>
            </a:r>
            <a:r>
              <a:rPr lang="en-GB" dirty="0"/>
              <a:t> linguistics works of the 20th century, not primarily for the content (many of the ideas had been anticipated in the works of other 19th century linguists), but rather for the innovative approach that Saussure applied in discussing linguistic phenomena.</a:t>
            </a:r>
          </a:p>
        </p:txBody>
      </p:sp>
    </p:spTree>
    <p:extLst>
      <p:ext uri="{BB962C8B-B14F-4D97-AF65-F5344CB8AC3E}">
        <p14:creationId xmlns:p14="http://schemas.microsoft.com/office/powerpoint/2010/main" val="346775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2557F8-4475-401D-BAA5-44E45E71C752}" type="slidenum">
              <a:rPr lang="en-GB"/>
              <a:pPr/>
              <a:t>7</a:t>
            </a:fld>
            <a:endParaRPr lang="en-GB"/>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249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F640A7-A98F-4D68-91E1-C1B6A1E42B28}" type="slidenum">
              <a:rPr lang="en-GB"/>
              <a:pPr/>
              <a:t>8</a:t>
            </a:fld>
            <a:endParaRPr lang="en-GB"/>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1182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59BD3-FFEA-44F9-939C-97480F6F888E}" type="slidenum">
              <a:rPr lang="en-GB"/>
              <a:pPr/>
              <a:t>9</a:t>
            </a:fld>
            <a:endParaRPr lang="en-GB"/>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3690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lvl1pPr>
              <a:defRPr/>
            </a:lvl1pPr>
          </a:lstStyle>
          <a:p>
            <a:fld id="{004456D8-DD2A-46E1-B9AF-F3B98FEE34A3}" type="slidenum">
              <a:rPr lang="en-GB" smtClean="0"/>
              <a:pPr/>
              <a:t>‹#›</a:t>
            </a:fld>
            <a:endParaRPr lang="en-GB"/>
          </a:p>
        </p:txBody>
      </p:sp>
      <p:sp>
        <p:nvSpPr>
          <p:cNvPr id="6" name="Content Placeholder 2"/>
          <p:cNvSpPr>
            <a:spLocks noGrp="1"/>
          </p:cNvSpPr>
          <p:nvPr>
            <p:ph idx="11"/>
          </p:nvPr>
        </p:nvSpPr>
        <p:spPr>
          <a:xfrm>
            <a:off x="424800" y="2214000"/>
            <a:ext cx="3888000" cy="4320000"/>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idx="12"/>
          </p:nvPr>
        </p:nvSpPr>
        <p:spPr>
          <a:xfrm>
            <a:off x="4581327" y="2214000"/>
            <a:ext cx="3888000" cy="4320000"/>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5090379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plash (Whit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 name="TextBox 4"/>
          <p:cNvSpPr txBox="1">
            <a:spLocks noChangeArrowheads="1"/>
          </p:cNvSpPr>
          <p:nvPr/>
        </p:nvSpPr>
        <p:spPr bwMode="auto">
          <a:xfrm>
            <a:off x="-238125" y="3841456"/>
            <a:ext cx="10202863"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altLang="en-US" sz="15000" dirty="0">
                <a:solidFill>
                  <a:schemeClr val="tx1"/>
                </a:solidFill>
                <a:latin typeface="+mj-lt"/>
              </a:rPr>
              <a:t>LIMITLESS</a:t>
            </a:r>
          </a:p>
        </p:txBody>
      </p:sp>
      <p:sp>
        <p:nvSpPr>
          <p:cNvPr id="6" name="Picture Placeholder 12"/>
          <p:cNvSpPr>
            <a:spLocks noGrp="1"/>
          </p:cNvSpPr>
          <p:nvPr>
            <p:ph type="pic" sz="quarter" idx="11"/>
          </p:nvPr>
        </p:nvSpPr>
        <p:spPr>
          <a:xfrm>
            <a:off x="0" y="0"/>
            <a:ext cx="9144000" cy="4437112"/>
          </a:xfrm>
          <a:ln>
            <a:noFill/>
          </a:ln>
        </p:spPr>
        <p:txBody>
          <a:bodyPr/>
          <a:lstStyle/>
          <a:p>
            <a:r>
              <a:rPr lang="en-US"/>
              <a:t>Click icon to add picture</a:t>
            </a:r>
            <a:endParaRPr lang="en-GB" dirty="0"/>
          </a:p>
        </p:txBody>
      </p:sp>
      <p:sp>
        <p:nvSpPr>
          <p:cNvPr id="11" name="Text Placeholder 10"/>
          <p:cNvSpPr>
            <a:spLocks noGrp="1"/>
          </p:cNvSpPr>
          <p:nvPr>
            <p:ph type="body" sz="quarter" idx="14" hasCustomPrompt="1"/>
          </p:nvPr>
        </p:nvSpPr>
        <p:spPr>
          <a:xfrm>
            <a:off x="251520" y="3794864"/>
            <a:ext cx="2304000" cy="464400"/>
          </a:xfrm>
          <a:solidFill>
            <a:schemeClr val="accent1"/>
          </a:solidFill>
        </p:spPr>
        <p:txBody>
          <a:bodyPr lIns="90000" tIns="46800" rIns="90000" bIns="46800">
            <a:noAutofit/>
          </a:bodyPr>
          <a:lstStyle>
            <a:lvl1pPr marL="0" indent="0">
              <a:buNone/>
              <a:defRPr sz="2400" cap="all" baseline="0">
                <a:solidFill>
                  <a:schemeClr val="bg1"/>
                </a:solidFill>
                <a:latin typeface="+mj-lt"/>
                <a:cs typeface="AngsanaUPC" panose="02020603050405020304" pitchFamily="18" charset="-34"/>
              </a:defRPr>
            </a:lvl1pPr>
          </a:lstStyle>
          <a:p>
            <a:pPr lvl="0"/>
            <a:r>
              <a:rPr lang="en-US" dirty="0"/>
              <a:t>Education is</a:t>
            </a:r>
            <a:endParaRPr lang="en-GB" dirty="0"/>
          </a:p>
        </p:txBody>
      </p:sp>
      <p:sp>
        <p:nvSpPr>
          <p:cNvPr id="12" name="Text Placeholder 10"/>
          <p:cNvSpPr>
            <a:spLocks noGrp="1"/>
          </p:cNvSpPr>
          <p:nvPr>
            <p:ph type="body" sz="quarter" idx="15" hasCustomPrompt="1"/>
          </p:nvPr>
        </p:nvSpPr>
        <p:spPr>
          <a:xfrm>
            <a:off x="251520" y="5857878"/>
            <a:ext cx="6984776" cy="464400"/>
          </a:xfrm>
          <a:solidFill>
            <a:schemeClr val="accent1"/>
          </a:solidFill>
        </p:spPr>
        <p:txBody>
          <a:bodyPr lIns="90000" tIns="46800" rIns="90000" bIns="46800"/>
          <a:lstStyle>
            <a:lvl1pPr marL="0" indent="0">
              <a:buNone/>
              <a:defRPr sz="2400" cap="all" baseline="0">
                <a:solidFill>
                  <a:schemeClr val="bg1"/>
                </a:solidFill>
                <a:latin typeface="+mj-lt"/>
              </a:defRPr>
            </a:lvl1pPr>
          </a:lstStyle>
          <a:p>
            <a:pPr lvl="0"/>
            <a:r>
              <a:rPr lang="en-US" dirty="0"/>
              <a:t>Make the box longer for longer phrases</a:t>
            </a:r>
            <a:endParaRPr lang="en-GB" dirty="0"/>
          </a:p>
        </p:txBody>
      </p:sp>
    </p:spTree>
    <p:extLst>
      <p:ext uri="{BB962C8B-B14F-4D97-AF65-F5344CB8AC3E}">
        <p14:creationId xmlns:p14="http://schemas.microsoft.com/office/powerpoint/2010/main" val="39983806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p:cSld name="Image and subtitle (Colour)">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5664204"/>
          </a:xfrm>
          <a:solidFill>
            <a:schemeClr val="bg1"/>
          </a:solidFill>
          <a:ln>
            <a:noFill/>
          </a:ln>
        </p:spPr>
        <p:txBody>
          <a:bodyPr/>
          <a:lstStyle/>
          <a:p>
            <a:r>
              <a:rPr lang="en-US"/>
              <a:t>Click icon to add picture</a:t>
            </a:r>
            <a:endParaRPr lang="en-GB" dirty="0"/>
          </a:p>
        </p:txBody>
      </p:sp>
      <p:sp>
        <p:nvSpPr>
          <p:cNvPr id="14" name="Title 1"/>
          <p:cNvSpPr>
            <a:spLocks noGrp="1"/>
          </p:cNvSpPr>
          <p:nvPr>
            <p:ph type="title" hasCustomPrompt="1"/>
          </p:nvPr>
        </p:nvSpPr>
        <p:spPr>
          <a:xfrm>
            <a:off x="251520" y="5785870"/>
            <a:ext cx="8568952" cy="955498"/>
          </a:xfrm>
        </p:spPr>
        <p:txBody>
          <a:bodyPr wrap="square" anchor="t" anchorCtr="0"/>
          <a:lstStyle>
            <a:lvl1pPr>
              <a:lnSpc>
                <a:spcPct val="80000"/>
              </a:lnSpc>
              <a:defRPr sz="3600">
                <a:solidFill>
                  <a:schemeClr val="bg1"/>
                </a:solidFill>
              </a:defRPr>
            </a:lvl1pPr>
          </a:lstStyle>
          <a:p>
            <a:r>
              <a:rPr lang="en-US" dirty="0"/>
              <a:t>Click to edit Master title style on two lines maximum</a:t>
            </a:r>
            <a:endParaRPr lang="en-GB" dirty="0"/>
          </a:p>
        </p:txBody>
      </p:sp>
    </p:spTree>
    <p:extLst>
      <p:ext uri="{BB962C8B-B14F-4D97-AF65-F5344CB8AC3E}">
        <p14:creationId xmlns:p14="http://schemas.microsoft.com/office/powerpoint/2010/main" val="32822825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p:cSld name="Image and subtitle (Gre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5664204"/>
          </a:xfrm>
          <a:solidFill>
            <a:schemeClr val="bg1"/>
          </a:solidFill>
          <a:ln>
            <a:noFill/>
          </a:ln>
        </p:spPr>
        <p:txBody>
          <a:bodyPr/>
          <a:lstStyle/>
          <a:p>
            <a:r>
              <a:rPr lang="en-US"/>
              <a:t>Click icon to add picture</a:t>
            </a:r>
            <a:endParaRPr lang="en-GB" dirty="0"/>
          </a:p>
        </p:txBody>
      </p:sp>
      <p:sp>
        <p:nvSpPr>
          <p:cNvPr id="14" name="Title 1"/>
          <p:cNvSpPr>
            <a:spLocks noGrp="1"/>
          </p:cNvSpPr>
          <p:nvPr>
            <p:ph type="title" hasCustomPrompt="1"/>
          </p:nvPr>
        </p:nvSpPr>
        <p:spPr>
          <a:xfrm>
            <a:off x="251520" y="5785870"/>
            <a:ext cx="8568952" cy="955498"/>
          </a:xfrm>
        </p:spPr>
        <p:txBody>
          <a:bodyPr wrap="square" anchor="t" anchorCtr="0"/>
          <a:lstStyle>
            <a:lvl1pPr>
              <a:lnSpc>
                <a:spcPct val="80000"/>
              </a:lnSpc>
              <a:defRPr sz="3600">
                <a:solidFill>
                  <a:schemeClr val="bg1"/>
                </a:solidFill>
              </a:defRPr>
            </a:lvl1pPr>
          </a:lstStyle>
          <a:p>
            <a:r>
              <a:rPr lang="en-US" dirty="0"/>
              <a:t>Click to edit Master title style on two lines maximum</a:t>
            </a:r>
            <a:endParaRPr lang="en-GB" dirty="0"/>
          </a:p>
        </p:txBody>
      </p:sp>
    </p:spTree>
    <p:extLst>
      <p:ext uri="{BB962C8B-B14F-4D97-AF65-F5344CB8AC3E}">
        <p14:creationId xmlns:p14="http://schemas.microsoft.com/office/powerpoint/2010/main" val="31846638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p:cSld name="Image and subtitle (Whit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5664204"/>
          </a:xfrm>
          <a:solidFill>
            <a:schemeClr val="bg1"/>
          </a:solidFill>
          <a:ln>
            <a:noFill/>
          </a:ln>
        </p:spPr>
        <p:txBody>
          <a:bodyPr/>
          <a:lstStyle/>
          <a:p>
            <a:r>
              <a:rPr lang="en-US"/>
              <a:t>Click icon to add picture</a:t>
            </a:r>
            <a:endParaRPr lang="en-GB" dirty="0"/>
          </a:p>
        </p:txBody>
      </p:sp>
      <p:sp>
        <p:nvSpPr>
          <p:cNvPr id="9" name="Title 1"/>
          <p:cNvSpPr>
            <a:spLocks noGrp="1"/>
          </p:cNvSpPr>
          <p:nvPr>
            <p:ph type="title" hasCustomPrompt="1"/>
          </p:nvPr>
        </p:nvSpPr>
        <p:spPr>
          <a:xfrm>
            <a:off x="251520" y="5785870"/>
            <a:ext cx="8568952" cy="955498"/>
          </a:xfrm>
        </p:spPr>
        <p:txBody>
          <a:bodyPr wrap="square" anchor="t" anchorCtr="0"/>
          <a:lstStyle>
            <a:lvl1pPr>
              <a:lnSpc>
                <a:spcPct val="80000"/>
              </a:lnSpc>
              <a:defRPr sz="3600">
                <a:solidFill>
                  <a:schemeClr val="accent1"/>
                </a:solidFill>
              </a:defRPr>
            </a:lvl1pPr>
          </a:lstStyle>
          <a:p>
            <a:r>
              <a:rPr lang="en-US" dirty="0"/>
              <a:t>Click to edit Master title style on two lines maximum</a:t>
            </a:r>
            <a:endParaRPr lang="en-GB" dirty="0"/>
          </a:p>
        </p:txBody>
      </p:sp>
    </p:spTree>
    <p:extLst>
      <p:ext uri="{BB962C8B-B14F-4D97-AF65-F5344CB8AC3E}">
        <p14:creationId xmlns:p14="http://schemas.microsoft.com/office/powerpoint/2010/main" val="33281706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p:cSld name="Image and sidebar (Re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6" name="Picture Placeholder 12"/>
          <p:cNvSpPr>
            <a:spLocks noGrp="1"/>
          </p:cNvSpPr>
          <p:nvPr>
            <p:ph type="pic" sz="quarter" idx="11"/>
          </p:nvPr>
        </p:nvSpPr>
        <p:spPr>
          <a:xfrm>
            <a:off x="0" y="0"/>
            <a:ext cx="6095769" cy="6877404"/>
          </a:xfrm>
          <a:solidFill>
            <a:schemeClr val="bg1"/>
          </a:solidFill>
          <a:ln>
            <a:noFill/>
          </a:ln>
        </p:spPr>
        <p:txBody>
          <a:bodyPr/>
          <a:lstStyle/>
          <a:p>
            <a:r>
              <a:rPr lang="en-US"/>
              <a:t>Click icon to add picture</a:t>
            </a:r>
            <a:endParaRPr lang="en-GB" dirty="0"/>
          </a:p>
        </p:txBody>
      </p:sp>
      <p:sp>
        <p:nvSpPr>
          <p:cNvPr id="4" name="Rectangle 3"/>
          <p:cNvSpPr/>
          <p:nvPr/>
        </p:nvSpPr>
        <p:spPr bwMode="auto">
          <a:xfrm>
            <a:off x="6095769" y="0"/>
            <a:ext cx="3045600" cy="6877404"/>
          </a:xfrm>
          <a:prstGeom prst="rect">
            <a:avLst/>
          </a:prstGeom>
          <a:solidFill>
            <a:schemeClr val="accent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8" name="Title 1"/>
          <p:cNvSpPr>
            <a:spLocks noGrp="1"/>
          </p:cNvSpPr>
          <p:nvPr>
            <p:ph type="title"/>
          </p:nvPr>
        </p:nvSpPr>
        <p:spPr>
          <a:xfrm>
            <a:off x="6300192" y="332656"/>
            <a:ext cx="2592288" cy="1730144"/>
          </a:xfrm>
        </p:spPr>
        <p:txBody>
          <a:bodyPr wrap="square"/>
          <a:lstStyle>
            <a:lvl1pPr>
              <a:lnSpc>
                <a:spcPct val="80000"/>
              </a:lnSpc>
              <a:defRPr sz="3200">
                <a:solidFill>
                  <a:schemeClr val="bg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2214000"/>
            <a:ext cx="2592288" cy="396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60567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p:cSld name="Image and sidebar (Gre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6" name="Picture Placeholder 12"/>
          <p:cNvSpPr>
            <a:spLocks noGrp="1"/>
          </p:cNvSpPr>
          <p:nvPr>
            <p:ph type="pic" sz="quarter" idx="11"/>
          </p:nvPr>
        </p:nvSpPr>
        <p:spPr>
          <a:xfrm>
            <a:off x="0" y="0"/>
            <a:ext cx="6095769" cy="6877404"/>
          </a:xfrm>
          <a:solidFill>
            <a:schemeClr val="bg1"/>
          </a:solidFill>
          <a:ln>
            <a:noFill/>
          </a:ln>
        </p:spPr>
        <p:txBody>
          <a:bodyPr/>
          <a:lstStyle/>
          <a:p>
            <a:r>
              <a:rPr lang="en-US"/>
              <a:t>Click icon to add picture</a:t>
            </a:r>
            <a:endParaRPr lang="en-GB" dirty="0"/>
          </a:p>
        </p:txBody>
      </p:sp>
      <p:sp>
        <p:nvSpPr>
          <p:cNvPr id="4" name="Rectangle 3"/>
          <p:cNvSpPr/>
          <p:nvPr/>
        </p:nvSpPr>
        <p:spPr bwMode="auto">
          <a:xfrm>
            <a:off x="6095769" y="0"/>
            <a:ext cx="3045600" cy="6877404"/>
          </a:xfrm>
          <a:prstGeom prst="rect">
            <a:avLst/>
          </a:prstGeom>
          <a:solidFill>
            <a:schemeClr val="tx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8" name="Title 1"/>
          <p:cNvSpPr>
            <a:spLocks noGrp="1"/>
          </p:cNvSpPr>
          <p:nvPr>
            <p:ph type="title"/>
          </p:nvPr>
        </p:nvSpPr>
        <p:spPr>
          <a:xfrm>
            <a:off x="6300192" y="332656"/>
            <a:ext cx="2592288" cy="1730144"/>
          </a:xfrm>
        </p:spPr>
        <p:txBody>
          <a:bodyPr wrap="square"/>
          <a:lstStyle>
            <a:lvl1pPr>
              <a:lnSpc>
                <a:spcPct val="80000"/>
              </a:lnSpc>
              <a:defRPr sz="3200">
                <a:solidFill>
                  <a:schemeClr val="bg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2214000"/>
            <a:ext cx="2592288" cy="396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446538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p:cSld name="Image and sidebar (Whit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6" name="Picture Placeholder 12"/>
          <p:cNvSpPr>
            <a:spLocks noGrp="1"/>
          </p:cNvSpPr>
          <p:nvPr>
            <p:ph type="pic" sz="quarter" idx="11"/>
          </p:nvPr>
        </p:nvSpPr>
        <p:spPr>
          <a:xfrm>
            <a:off x="0" y="0"/>
            <a:ext cx="6095769" cy="6877404"/>
          </a:xfrm>
          <a:solidFill>
            <a:schemeClr val="bg1"/>
          </a:solidFill>
          <a:ln>
            <a:noFill/>
          </a:ln>
        </p:spPr>
        <p:txBody>
          <a:bodyPr/>
          <a:lstStyle/>
          <a:p>
            <a:r>
              <a:rPr lang="en-US"/>
              <a:t>Click icon to add picture</a:t>
            </a:r>
            <a:endParaRPr lang="en-GB" dirty="0"/>
          </a:p>
        </p:txBody>
      </p:sp>
      <p:sp>
        <p:nvSpPr>
          <p:cNvPr id="4" name="Rectangle 3"/>
          <p:cNvSpPr/>
          <p:nvPr/>
        </p:nvSpPr>
        <p:spPr bwMode="auto">
          <a:xfrm>
            <a:off x="6095769" y="0"/>
            <a:ext cx="3045600" cy="6877404"/>
          </a:xfrm>
          <a:prstGeom prst="rect">
            <a:avLst/>
          </a:prstGeom>
          <a:solidFill>
            <a:schemeClr val="bg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8" name="Title 1"/>
          <p:cNvSpPr>
            <a:spLocks noGrp="1"/>
          </p:cNvSpPr>
          <p:nvPr>
            <p:ph type="title"/>
          </p:nvPr>
        </p:nvSpPr>
        <p:spPr>
          <a:xfrm>
            <a:off x="6300192" y="332656"/>
            <a:ext cx="2592288" cy="1730144"/>
          </a:xfrm>
        </p:spPr>
        <p:txBody>
          <a:bodyPr wrap="square"/>
          <a:lstStyle>
            <a:lvl1pPr>
              <a:lnSpc>
                <a:spcPct val="80000"/>
              </a:lnSpc>
              <a:defRPr sz="3200">
                <a:solidFill>
                  <a:schemeClr val="accent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2214000"/>
            <a:ext cx="2592288" cy="3960000"/>
          </a:xfrm>
        </p:spPr>
        <p:txBody>
          <a:bodyPr/>
          <a:lstStyle>
            <a:lvl1pPr marL="180000" marR="0" indent="-180000" algn="l" defTabSz="914400" rtl="0" eaLnBrk="1" fontAlgn="base" latinLnBrk="0" hangingPunct="1">
              <a:lnSpc>
                <a:spcPct val="100000"/>
              </a:lnSpc>
              <a:spcBef>
                <a:spcPct val="20000"/>
              </a:spcBef>
              <a:spcAft>
                <a:spcPct val="0"/>
              </a:spcAft>
              <a:buClr>
                <a:schemeClr val="accent1"/>
              </a:buClr>
              <a:buSzTx/>
              <a:buFont typeface="Arial" charset="0"/>
              <a:buChar char="•"/>
              <a:tabLst/>
              <a:defRPr>
                <a:solidFill>
                  <a:schemeClr val="tx2"/>
                </a:solidFill>
              </a:defRPr>
            </a:lvl1pPr>
            <a:lvl2pPr marL="540000" marR="0" indent="-180000" algn="l" defTabSz="914400" rtl="0" eaLnBrk="1" fontAlgn="base" latinLnBrk="0" hangingPunct="1">
              <a:lnSpc>
                <a:spcPct val="100000"/>
              </a:lnSpc>
              <a:spcBef>
                <a:spcPct val="20000"/>
              </a:spcBef>
              <a:spcAft>
                <a:spcPct val="0"/>
              </a:spcAft>
              <a:buClr>
                <a:srgbClr val="63656A"/>
              </a:buClr>
              <a:buSzTx/>
              <a:buFont typeface="Effra" panose="020B0603020203020204" pitchFamily="34" charset="0"/>
              <a:buChar char="•"/>
              <a:tabLst/>
              <a:defRPr>
                <a:solidFill>
                  <a:schemeClr val="tx2"/>
                </a:solidFill>
              </a:defRPr>
            </a:lvl2pPr>
            <a:lvl3pPr marL="90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
              <a:tabLst/>
              <a:defRPr>
                <a:solidFill>
                  <a:schemeClr val="tx2"/>
                </a:solidFill>
              </a:defRPr>
            </a:lvl3pPr>
            <a:lvl4pPr marL="126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gt;"/>
              <a:tabLst/>
              <a:defRPr>
                <a:solidFill>
                  <a:schemeClr val="tx2"/>
                </a:solidFill>
              </a:defRPr>
            </a:lvl4pPr>
            <a:lvl5pPr marL="162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
              <a:tabLst/>
              <a:defRPr>
                <a:solidFill>
                  <a:schemeClr val="tx2"/>
                </a:solidFill>
              </a:defRPr>
            </a:lvl5pPr>
          </a:lstStyle>
          <a:p>
            <a:pPr marL="180000" marR="0" lvl="0" indent="-180000" algn="l" defTabSz="914400" rtl="0" eaLnBrk="1" fontAlgn="base" latinLnBrk="0" hangingPunct="1">
              <a:lnSpc>
                <a:spcPct val="100000"/>
              </a:lnSpc>
              <a:spcBef>
                <a:spcPct val="20000"/>
              </a:spcBef>
              <a:spcAft>
                <a:spcPct val="0"/>
              </a:spcAft>
              <a:buClr>
                <a:srgbClr val="D2002E"/>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mn-lt"/>
              </a:rPr>
              <a:t>Click to edit Master text styles</a:t>
            </a:r>
          </a:p>
          <a:p>
            <a:pPr marL="180000" marR="0" lvl="1" indent="-180000" algn="l" defTabSz="914400" rtl="0" eaLnBrk="1" fontAlgn="base" latinLnBrk="0" hangingPunct="1">
              <a:lnSpc>
                <a:spcPct val="100000"/>
              </a:lnSpc>
              <a:spcBef>
                <a:spcPct val="20000"/>
              </a:spcBef>
              <a:spcAft>
                <a:spcPct val="0"/>
              </a:spcAft>
              <a:buClr>
                <a:srgbClr val="D2002E"/>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mn-lt"/>
              </a:rPr>
              <a:t>Second level</a:t>
            </a:r>
          </a:p>
          <a:p>
            <a:pPr marL="180000" marR="0" lvl="2" indent="-180000" algn="l" defTabSz="914400" rtl="0" eaLnBrk="1" fontAlgn="base" latinLnBrk="0" hangingPunct="1">
              <a:lnSpc>
                <a:spcPct val="100000"/>
              </a:lnSpc>
              <a:spcBef>
                <a:spcPct val="20000"/>
              </a:spcBef>
              <a:spcAft>
                <a:spcPct val="0"/>
              </a:spcAft>
              <a:buClr>
                <a:srgbClr val="D2002E"/>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mn-lt"/>
              </a:rPr>
              <a:t>Third level</a:t>
            </a:r>
          </a:p>
          <a:p>
            <a:pPr marL="180000" marR="0" lvl="3" indent="-180000" algn="l" defTabSz="914400" rtl="0" eaLnBrk="1" fontAlgn="base" latinLnBrk="0" hangingPunct="1">
              <a:lnSpc>
                <a:spcPct val="100000"/>
              </a:lnSpc>
              <a:spcBef>
                <a:spcPct val="20000"/>
              </a:spcBef>
              <a:spcAft>
                <a:spcPct val="0"/>
              </a:spcAft>
              <a:buClr>
                <a:srgbClr val="D2002E"/>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mn-lt"/>
              </a:rPr>
              <a:t>Fourth level</a:t>
            </a:r>
          </a:p>
          <a:p>
            <a:pPr marL="180000" marR="0" lvl="4" indent="-180000" algn="l" defTabSz="914400" rtl="0" eaLnBrk="1" fontAlgn="base" latinLnBrk="0" hangingPunct="1">
              <a:lnSpc>
                <a:spcPct val="100000"/>
              </a:lnSpc>
              <a:spcBef>
                <a:spcPct val="20000"/>
              </a:spcBef>
              <a:spcAft>
                <a:spcPct val="0"/>
              </a:spcAft>
              <a:buClr>
                <a:srgbClr val="D2002E"/>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mn-lt"/>
              </a:rPr>
              <a:t>Fifth level</a:t>
            </a:r>
            <a:endParaRPr kumimoji="0" lang="en-GB" sz="20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071692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p:cSld name="Timetable (Colour)">
    <p:spTree>
      <p:nvGrpSpPr>
        <p:cNvPr id="1" name=""/>
        <p:cNvGrpSpPr/>
        <p:nvPr/>
      </p:nvGrpSpPr>
      <p:grpSpPr>
        <a:xfrm>
          <a:off x="0" y="0"/>
          <a:ext cx="0" cy="0"/>
          <a:chOff x="0" y="0"/>
          <a:chExt cx="0" cy="0"/>
        </a:xfrm>
      </p:grpSpPr>
      <p:sp>
        <p:nvSpPr>
          <p:cNvPr id="3" name="Rectangle 2"/>
          <p:cNvSpPr/>
          <p:nvPr/>
        </p:nvSpPr>
        <p:spPr bwMode="hidden">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7" name="Rectangle 6"/>
          <p:cNvSpPr/>
          <p:nvPr/>
        </p:nvSpPr>
        <p:spPr bwMode="auto">
          <a:xfrm>
            <a:off x="0" y="1196752"/>
            <a:ext cx="9144000" cy="5661248"/>
          </a:xfrm>
          <a:prstGeom prst="rect">
            <a:avLst/>
          </a:prstGeom>
          <a:solidFill>
            <a:schemeClr val="bg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14" name="Title 1"/>
          <p:cNvSpPr>
            <a:spLocks noGrp="1"/>
          </p:cNvSpPr>
          <p:nvPr>
            <p:ph type="title" hasCustomPrompt="1"/>
          </p:nvPr>
        </p:nvSpPr>
        <p:spPr>
          <a:xfrm>
            <a:off x="251520" y="188640"/>
            <a:ext cx="8568952" cy="955498"/>
          </a:xfrm>
        </p:spPr>
        <p:txBody>
          <a:bodyPr wrap="square" anchor="b" anchorCtr="0"/>
          <a:lstStyle>
            <a:lvl1pPr>
              <a:lnSpc>
                <a:spcPct val="80000"/>
              </a:lnSpc>
              <a:defRPr sz="3600" baseline="0">
                <a:solidFill>
                  <a:schemeClr val="bg1"/>
                </a:solidFill>
              </a:defRPr>
            </a:lvl1pPr>
          </a:lstStyle>
          <a:p>
            <a:r>
              <a:rPr lang="en-US" dirty="0"/>
              <a:t>Timetable (suggest three columns – event, Location, time)</a:t>
            </a:r>
            <a:endParaRPr lang="en-GB" dirty="0"/>
          </a:p>
        </p:txBody>
      </p:sp>
      <p:sp>
        <p:nvSpPr>
          <p:cNvPr id="5" name="Table Placeholder 4"/>
          <p:cNvSpPr>
            <a:spLocks noGrp="1"/>
          </p:cNvSpPr>
          <p:nvPr>
            <p:ph type="tbl" sz="quarter" idx="11"/>
          </p:nvPr>
        </p:nvSpPr>
        <p:spPr>
          <a:xfrm>
            <a:off x="251520" y="1484784"/>
            <a:ext cx="8568952" cy="5134186"/>
          </a:xfrm>
        </p:spPr>
        <p:txBody>
          <a:bodyPr/>
          <a:lstStyle/>
          <a:p>
            <a:r>
              <a:rPr lang="en-US"/>
              <a:t>Click icon to add table</a:t>
            </a:r>
            <a:endParaRPr lang="en-GB"/>
          </a:p>
        </p:txBody>
      </p:sp>
    </p:spTree>
    <p:extLst>
      <p:ext uri="{BB962C8B-B14F-4D97-AF65-F5344CB8AC3E}">
        <p14:creationId xmlns:p14="http://schemas.microsoft.com/office/powerpoint/2010/main" val="4037311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p:cSld name="Timetable (Grey)">
    <p:spTree>
      <p:nvGrpSpPr>
        <p:cNvPr id="1" name=""/>
        <p:cNvGrpSpPr/>
        <p:nvPr/>
      </p:nvGrpSpPr>
      <p:grpSpPr>
        <a:xfrm>
          <a:off x="0" y="0"/>
          <a:ext cx="0" cy="0"/>
          <a:chOff x="0" y="0"/>
          <a:chExt cx="0" cy="0"/>
        </a:xfrm>
      </p:grpSpPr>
      <p:sp>
        <p:nvSpPr>
          <p:cNvPr id="3" name="Rectangle 2"/>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7" name="Rectangle 6"/>
          <p:cNvSpPr/>
          <p:nvPr/>
        </p:nvSpPr>
        <p:spPr bwMode="auto">
          <a:xfrm>
            <a:off x="0" y="1196752"/>
            <a:ext cx="9144000" cy="5661248"/>
          </a:xfrm>
          <a:prstGeom prst="rect">
            <a:avLst/>
          </a:prstGeom>
          <a:solidFill>
            <a:schemeClr val="bg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14" name="Title 1"/>
          <p:cNvSpPr>
            <a:spLocks noGrp="1"/>
          </p:cNvSpPr>
          <p:nvPr>
            <p:ph type="title" hasCustomPrompt="1"/>
          </p:nvPr>
        </p:nvSpPr>
        <p:spPr>
          <a:xfrm>
            <a:off x="251520" y="188640"/>
            <a:ext cx="8568952" cy="955498"/>
          </a:xfrm>
        </p:spPr>
        <p:txBody>
          <a:bodyPr wrap="square" anchor="b" anchorCtr="0"/>
          <a:lstStyle>
            <a:lvl1pPr>
              <a:lnSpc>
                <a:spcPct val="80000"/>
              </a:lnSpc>
              <a:defRPr sz="3600" baseline="0">
                <a:solidFill>
                  <a:schemeClr val="bg1"/>
                </a:solidFill>
              </a:defRPr>
            </a:lvl1pPr>
          </a:lstStyle>
          <a:p>
            <a:r>
              <a:rPr lang="en-US" dirty="0"/>
              <a:t>Timetable (suggest three columns – event, Location, time)</a:t>
            </a:r>
            <a:endParaRPr lang="en-GB" dirty="0"/>
          </a:p>
        </p:txBody>
      </p:sp>
      <p:sp>
        <p:nvSpPr>
          <p:cNvPr id="5" name="Table Placeholder 4"/>
          <p:cNvSpPr>
            <a:spLocks noGrp="1"/>
          </p:cNvSpPr>
          <p:nvPr>
            <p:ph type="tbl" sz="quarter" idx="11"/>
          </p:nvPr>
        </p:nvSpPr>
        <p:spPr>
          <a:xfrm>
            <a:off x="251520" y="1484784"/>
            <a:ext cx="8568952" cy="5134186"/>
          </a:xfrm>
        </p:spPr>
        <p:txBody>
          <a:bodyPr/>
          <a:lstStyle/>
          <a:p>
            <a:r>
              <a:rPr lang="en-US"/>
              <a:t>Click icon to add table</a:t>
            </a:r>
            <a:endParaRPr lang="en-GB"/>
          </a:p>
        </p:txBody>
      </p:sp>
    </p:spTree>
    <p:extLst>
      <p:ext uri="{BB962C8B-B14F-4D97-AF65-F5344CB8AC3E}">
        <p14:creationId xmlns:p14="http://schemas.microsoft.com/office/powerpoint/2010/main" val="17851231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p:cSld name="Timetable (White)">
    <p:spTree>
      <p:nvGrpSpPr>
        <p:cNvPr id="1" name=""/>
        <p:cNvGrpSpPr/>
        <p:nvPr/>
      </p:nvGrpSpPr>
      <p:grpSpPr>
        <a:xfrm>
          <a:off x="0" y="0"/>
          <a:ext cx="0" cy="0"/>
          <a:chOff x="0" y="0"/>
          <a:chExt cx="0" cy="0"/>
        </a:xfrm>
      </p:grpSpPr>
      <p:sp>
        <p:nvSpPr>
          <p:cNvPr id="3" name="Rectangle 2"/>
          <p:cNvSpPr/>
          <p:nvPr/>
        </p:nvSpPr>
        <p:spPr bwMode="hidden">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7" name="Rectangle 6"/>
          <p:cNvSpPr/>
          <p:nvPr/>
        </p:nvSpPr>
        <p:spPr bwMode="auto">
          <a:xfrm>
            <a:off x="0" y="1196752"/>
            <a:ext cx="9144000" cy="5661248"/>
          </a:xfrm>
          <a:prstGeom prst="rect">
            <a:avLst/>
          </a:prstGeom>
          <a:solidFill>
            <a:schemeClr val="bg1"/>
          </a:solidFill>
          <a:ln w="3810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err="1">
              <a:ln>
                <a:noFill/>
              </a:ln>
              <a:solidFill>
                <a:schemeClr val="bg1"/>
              </a:solidFill>
              <a:effectLst/>
              <a:latin typeface="+mn-lt"/>
            </a:endParaRPr>
          </a:p>
        </p:txBody>
      </p:sp>
      <p:sp>
        <p:nvSpPr>
          <p:cNvPr id="14" name="Title 1"/>
          <p:cNvSpPr>
            <a:spLocks noGrp="1"/>
          </p:cNvSpPr>
          <p:nvPr>
            <p:ph type="title" hasCustomPrompt="1"/>
          </p:nvPr>
        </p:nvSpPr>
        <p:spPr>
          <a:xfrm>
            <a:off x="251520" y="188640"/>
            <a:ext cx="8568952" cy="955498"/>
          </a:xfrm>
        </p:spPr>
        <p:txBody>
          <a:bodyPr wrap="square" anchor="b" anchorCtr="0"/>
          <a:lstStyle>
            <a:lvl1pPr>
              <a:lnSpc>
                <a:spcPct val="80000"/>
              </a:lnSpc>
              <a:defRPr sz="3600" baseline="0">
                <a:solidFill>
                  <a:schemeClr val="accent1"/>
                </a:solidFill>
              </a:defRPr>
            </a:lvl1pPr>
          </a:lstStyle>
          <a:p>
            <a:r>
              <a:rPr lang="en-US" dirty="0"/>
              <a:t>Timetable (suggest three columns – event, Location, time)</a:t>
            </a:r>
            <a:endParaRPr lang="en-GB" dirty="0"/>
          </a:p>
        </p:txBody>
      </p:sp>
      <p:sp>
        <p:nvSpPr>
          <p:cNvPr id="5" name="Table Placeholder 4"/>
          <p:cNvSpPr>
            <a:spLocks noGrp="1"/>
          </p:cNvSpPr>
          <p:nvPr>
            <p:ph type="tbl" sz="quarter" idx="11"/>
          </p:nvPr>
        </p:nvSpPr>
        <p:spPr>
          <a:xfrm>
            <a:off x="251520" y="1484784"/>
            <a:ext cx="8568952" cy="5134186"/>
          </a:xfrm>
        </p:spPr>
        <p:txBody>
          <a:bodyPr/>
          <a:lstStyle/>
          <a:p>
            <a:r>
              <a:rPr lang="en-US"/>
              <a:t>Click icon to add table</a:t>
            </a:r>
            <a:endParaRPr lang="en-GB"/>
          </a:p>
        </p:txBody>
      </p:sp>
    </p:spTree>
    <p:extLst>
      <p:ext uri="{BB962C8B-B14F-4D97-AF65-F5344CB8AC3E}">
        <p14:creationId xmlns:p14="http://schemas.microsoft.com/office/powerpoint/2010/main" val="17851231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p:cNvSpPr>
            <a:spLocks noGrp="1"/>
          </p:cNvSpPr>
          <p:nvPr>
            <p:ph type="sldNum" sz="quarter" idx="10"/>
          </p:nvPr>
        </p:nvSpPr>
        <p:spPr/>
        <p:txBody>
          <a:bodyPr/>
          <a:lstStyle>
            <a:lvl1pPr>
              <a:defRPr/>
            </a:lvl1pPr>
          </a:lstStyle>
          <a:p>
            <a:fld id="{978C32AA-679F-4870-BAC4-2CBD6FE6977A}" type="slidenum">
              <a:rPr lang="en-GB" smtClean="0"/>
              <a:pPr/>
              <a:t>‹#›</a:t>
            </a:fld>
            <a:endParaRPr lang="en-GB"/>
          </a:p>
        </p:txBody>
      </p:sp>
    </p:spTree>
    <p:extLst>
      <p:ext uri="{BB962C8B-B14F-4D97-AF65-F5344CB8AC3E}">
        <p14:creationId xmlns:p14="http://schemas.microsoft.com/office/powerpoint/2010/main" val="9631044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GB"/>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GB"/>
          </a:p>
        </p:txBody>
      </p:sp>
      <p:sp>
        <p:nvSpPr>
          <p:cNvPr id="4" name="Rectangle 6"/>
          <p:cNvSpPr>
            <a:spLocks noGrp="1" noChangeArrowheads="1"/>
          </p:cNvSpPr>
          <p:nvPr>
            <p:ph type="sldNum" sz="quarter" idx="12"/>
          </p:nvPr>
        </p:nvSpPr>
        <p:spPr>
          <a:ln/>
        </p:spPr>
        <p:txBody>
          <a:bodyPr/>
          <a:lstStyle>
            <a:lvl1pPr>
              <a:defRPr/>
            </a:lvl1pPr>
          </a:lstStyle>
          <a:p>
            <a:fld id="{5195D4DC-DC28-49D4-A4EA-F8E2838EF4C9}" type="slidenum">
              <a:rPr lang="en-GB" smtClean="0"/>
              <a:pPr/>
              <a:t>‹#›</a:t>
            </a:fld>
            <a:endParaRPr lang="en-GB"/>
          </a:p>
        </p:txBody>
      </p:sp>
    </p:spTree>
    <p:extLst>
      <p:ext uri="{BB962C8B-B14F-4D97-AF65-F5344CB8AC3E}">
        <p14:creationId xmlns:p14="http://schemas.microsoft.com/office/powerpoint/2010/main" val="600370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EB246FF8-263F-4624-A227-46C5123C3D95}" type="slidenum">
              <a:rPr lang="en-GB"/>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54E459D3-3241-4720-951D-628964A37F94}" type="slidenum">
              <a:rPr lang="en-GB"/>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FB668EC-31D2-4021-A4A1-1F64BE247924}" type="slidenum">
              <a:rPr lang="en-GB"/>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CA0C23A4-6C76-4EDF-82B0-1CAD4645B765}" type="slidenum">
              <a:rPr lang="en-GB"/>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46FF8-263F-4624-A227-46C5123C3D95}" type="slidenum">
              <a:rPr lang="en-GB" smtClean="0"/>
              <a:pPr/>
              <a:t>‹#›</a:t>
            </a:fld>
            <a:endParaRPr lang="en-GB"/>
          </a:p>
        </p:txBody>
      </p:sp>
    </p:spTree>
    <p:extLst>
      <p:ext uri="{BB962C8B-B14F-4D97-AF65-F5344CB8AC3E}">
        <p14:creationId xmlns:p14="http://schemas.microsoft.com/office/powerpoint/2010/main" val="1096002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8C32AA-679F-4870-BAC4-2CBD6FE6977A}" type="slidenum">
              <a:rPr lang="en-GB" smtClean="0"/>
              <a:pPr/>
              <a:t>‹#›</a:t>
            </a:fld>
            <a:endParaRPr lang="en-GB"/>
          </a:p>
        </p:txBody>
      </p:sp>
    </p:spTree>
    <p:extLst>
      <p:ext uri="{BB962C8B-B14F-4D97-AF65-F5344CB8AC3E}">
        <p14:creationId xmlns:p14="http://schemas.microsoft.com/office/powerpoint/2010/main" val="4227566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13545057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B668EC-31D2-4021-A4A1-1F64BE247924}" type="slidenum">
              <a:rPr lang="en-GB" smtClean="0"/>
              <a:pPr/>
              <a:t>‹#›</a:t>
            </a:fld>
            <a:endParaRPr lang="en-GB"/>
          </a:p>
        </p:txBody>
      </p:sp>
    </p:spTree>
    <p:extLst>
      <p:ext uri="{BB962C8B-B14F-4D97-AF65-F5344CB8AC3E}">
        <p14:creationId xmlns:p14="http://schemas.microsoft.com/office/powerpoint/2010/main" val="1237464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86182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cSld name="Title Slide (Grey)">
    <p:bg>
      <p:bgPr>
        <a:solidFill>
          <a:schemeClr val="bg1"/>
        </a:solidFill>
        <a:effectLst/>
      </p:bgPr>
    </p:bg>
    <p:spTree>
      <p:nvGrpSpPr>
        <p:cNvPr id="1" name=""/>
        <p:cNvGrpSpPr/>
        <p:nvPr/>
      </p:nvGrpSpPr>
      <p:grpSpPr>
        <a:xfrm>
          <a:off x="0" y="0"/>
          <a:ext cx="0" cy="0"/>
          <a:chOff x="0" y="0"/>
          <a:chExt cx="0" cy="0"/>
        </a:xfrm>
      </p:grpSpPr>
      <p:sp>
        <p:nvSpPr>
          <p:cNvPr id="26" name="Rectangle 25"/>
          <p:cNvSpPr/>
          <p:nvPr/>
        </p:nvSpPr>
        <p:spPr bwMode="hidden">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3" name="Rectangle 22"/>
          <p:cNvSpPr/>
          <p:nvPr/>
        </p:nvSpPr>
        <p:spPr bwMode="hidden">
          <a:xfrm>
            <a:off x="0" y="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lgn="ctr" fontAlgn="auto">
              <a:spcBef>
                <a:spcPts val="0"/>
              </a:spcBef>
              <a:spcAft>
                <a:spcPts val="0"/>
              </a:spcAft>
              <a:defRPr/>
            </a:pPr>
            <a:endParaRPr lang="en-GB"/>
          </a:p>
        </p:txBody>
      </p:sp>
      <p:sp>
        <p:nvSpPr>
          <p:cNvPr id="3083" name="Rectangle 11"/>
          <p:cNvSpPr>
            <a:spLocks noGrp="1" noChangeArrowheads="1"/>
          </p:cNvSpPr>
          <p:nvPr>
            <p:ph type="ctrTitle"/>
          </p:nvPr>
        </p:nvSpPr>
        <p:spPr>
          <a:xfrm>
            <a:off x="424800" y="1143000"/>
            <a:ext cx="8280000" cy="919800"/>
          </a:xfrm>
        </p:spPr>
        <p:txBody>
          <a:bodyPr wrap="square"/>
          <a:lstStyle>
            <a:lvl1pPr>
              <a:lnSpc>
                <a:spcPct val="90000"/>
              </a:lnSpc>
              <a:tabLst>
                <a:tab pos="4038600" algn="l"/>
              </a:tabLst>
              <a:defRPr sz="4000" cap="all" baseline="0">
                <a:solidFill>
                  <a:schemeClr val="bg1"/>
                </a:solidFill>
              </a:defRPr>
            </a:lvl1pPr>
          </a:lstStyle>
          <a:p>
            <a:pPr lvl="0"/>
            <a:r>
              <a:rPr lang="en-US" altLang="en-US" noProof="0"/>
              <a:t>Click to edit Master title style</a:t>
            </a:r>
            <a:endParaRPr lang="en-GB" altLang="en-US" noProof="0" dirty="0"/>
          </a:p>
        </p:txBody>
      </p:sp>
      <p:sp>
        <p:nvSpPr>
          <p:cNvPr id="3084" name="Rectangle 12"/>
          <p:cNvSpPr>
            <a:spLocks noGrp="1" noChangeArrowheads="1"/>
          </p:cNvSpPr>
          <p:nvPr>
            <p:ph type="subTitle" idx="1"/>
          </p:nvPr>
        </p:nvSpPr>
        <p:spPr>
          <a:xfrm>
            <a:off x="424800" y="4653136"/>
            <a:ext cx="8280000" cy="925512"/>
          </a:xfrm>
        </p:spPr>
        <p:txBody>
          <a:bodyPr/>
          <a:lstStyle>
            <a:lvl1pPr marL="0" indent="0">
              <a:buFontTx/>
              <a:buNone/>
              <a:defRPr sz="2000">
                <a:solidFill>
                  <a:schemeClr val="bg1"/>
                </a:solidFill>
              </a:defRPr>
            </a:lvl1pPr>
          </a:lstStyle>
          <a:p>
            <a:pPr lvl="0"/>
            <a:r>
              <a:rPr lang="en-US" altLang="en-US" noProof="0"/>
              <a:t>Click to edit Master subtitle style</a:t>
            </a:r>
            <a:endParaRPr lang="en-GB" altLang="en-US" noProof="0" dirty="0"/>
          </a:p>
        </p:txBody>
      </p:sp>
      <p:sp>
        <p:nvSpPr>
          <p:cNvPr id="27" name="Rectangle 13"/>
          <p:cNvSpPr>
            <a:spLocks noGrp="1" noChangeArrowheads="1"/>
          </p:cNvSpPr>
          <p:nvPr>
            <p:ph type="sldNum" sz="quarter" idx="4"/>
          </p:nvPr>
        </p:nvSpPr>
        <p:spPr bwMode="auto">
          <a:xfrm>
            <a:off x="8028525" y="6237312"/>
            <a:ext cx="676275"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200">
                <a:solidFill>
                  <a:schemeClr val="bg2"/>
                </a:solidFill>
                <a:latin typeface="+mn-lt"/>
              </a:defRPr>
            </a:lvl1pPr>
          </a:lstStyle>
          <a:p>
            <a:fld id="{004456D8-DD2A-46E1-B9AF-F3B98FEE34A3}" type="slidenum">
              <a:rPr lang="en-GB" smtClean="0"/>
              <a:pPr/>
              <a:t>‹#›</a:t>
            </a:fld>
            <a:endParaRPr lang="en-GB"/>
          </a:p>
        </p:txBody>
      </p:sp>
      <p:sp>
        <p:nvSpPr>
          <p:cNvPr id="28" name="TextBox 27"/>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bg1"/>
                </a:solidFill>
                <a:latin typeface="Effra Light" pitchFamily="34" charset="0"/>
              </a:rPr>
              <a:t>LIMITLESS </a:t>
            </a:r>
            <a:r>
              <a:rPr lang="en-GB" altLang="en-US" sz="1400" dirty="0">
                <a:solidFill>
                  <a:schemeClr val="bg1"/>
                </a:solidFill>
                <a:latin typeface="Effra Heavy"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IMPACT</a:t>
            </a:r>
          </a:p>
        </p:txBody>
      </p:sp>
      <p:sp>
        <p:nvSpPr>
          <p:cNvPr id="29" name="Date Placeholder 1"/>
          <p:cNvSpPr>
            <a:spLocks noGrp="1"/>
          </p:cNvSpPr>
          <p:nvPr>
            <p:ph type="dt" sz="half" idx="2"/>
          </p:nvPr>
        </p:nvSpPr>
        <p:spPr>
          <a:xfrm>
            <a:off x="424800" y="6237312"/>
            <a:ext cx="2133600" cy="252000"/>
          </a:xfrm>
          <a:prstGeom prst="rect">
            <a:avLst/>
          </a:prstGeom>
        </p:spPr>
        <p:txBody>
          <a:bodyPr vert="horz" lIns="0" tIns="0" rIns="0" bIns="0" rtlCol="0" anchor="t" anchorCtr="0"/>
          <a:lstStyle>
            <a:lvl1pPr algn="l">
              <a:defRPr sz="1200">
                <a:solidFill>
                  <a:schemeClr val="bg2"/>
                </a:solidFill>
                <a:latin typeface="+mn-lt"/>
              </a:defRPr>
            </a:lvl1pPr>
          </a:lstStyle>
          <a:p>
            <a:endParaRPr lang="en-GB"/>
          </a:p>
        </p:txBody>
      </p:sp>
      <p:pic>
        <p:nvPicPr>
          <p:cNvPr id="32" name="Picture 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hidden">
          <a:xfrm>
            <a:off x="7524750" y="439662"/>
            <a:ext cx="1184275" cy="384326"/>
          </a:xfrm>
          <a:prstGeom prst="rect">
            <a:avLst/>
          </a:prstGeom>
          <a:noFill/>
          <a:ln>
            <a:noFill/>
          </a:ln>
        </p:spPr>
      </p:pic>
      <p:pic>
        <p:nvPicPr>
          <p:cNvPr id="15" name="Picture 4"/>
          <p:cNvPicPr>
            <a:picLocks noChangeAspect="1"/>
          </p:cNvPicPr>
          <p:nvPr/>
        </p:nvPicPr>
        <p:blipFill>
          <a:blip r:embed="rId3">
            <a:extLst>
              <a:ext uri="{28A0092B-C50C-407E-A947-70E740481C1C}">
                <a14:useLocalDpi xmlns:a14="http://schemas.microsoft.com/office/drawing/2010/main" val="0"/>
              </a:ext>
            </a:extLst>
          </a:blip>
          <a:srcRect l="13858" t="424" r="7953" b="22234"/>
          <a:stretch>
            <a:fillRect/>
          </a:stretch>
        </p:blipFill>
        <p:spPr bwMode="auto">
          <a:xfrm>
            <a:off x="0" y="22860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bg1"/>
                </a:solidFill>
                <a:latin typeface="Effra Light" pitchFamily="34" charset="0"/>
              </a:rPr>
              <a:t>LIMITLESS </a:t>
            </a:r>
            <a:r>
              <a:rPr lang="en-GB" altLang="en-US" sz="1400" dirty="0">
                <a:solidFill>
                  <a:schemeClr val="bg1"/>
                </a:solidFill>
                <a:latin typeface="Effra Heavy"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IMPACT</a:t>
            </a:r>
          </a:p>
        </p:txBody>
      </p:sp>
      <p:sp>
        <p:nvSpPr>
          <p:cNvPr id="3" name="Text Placeholder 2"/>
          <p:cNvSpPr>
            <a:spLocks noGrp="1"/>
          </p:cNvSpPr>
          <p:nvPr>
            <p:ph type="body" sz="quarter" idx="13" hasCustomPrompt="1"/>
          </p:nvPr>
        </p:nvSpPr>
        <p:spPr>
          <a:xfrm>
            <a:off x="417512" y="0"/>
            <a:ext cx="2858344" cy="867106"/>
          </a:xfrm>
          <a:solidFill>
            <a:schemeClr val="accent1"/>
          </a:solidFill>
        </p:spPr>
        <p:txBody>
          <a:bodyPr wrap="square" lIns="72000" tIns="396000" rIns="72000" bIns="36000">
            <a:spAutoFit/>
          </a:bodyPr>
          <a:lstStyle>
            <a:lvl1pPr marL="0" indent="0">
              <a:buNone/>
              <a:defRPr sz="1400">
                <a:solidFill>
                  <a:schemeClr val="bg1"/>
                </a:solidFill>
                <a:latin typeface="+mj-lt"/>
              </a:defRPr>
            </a:lvl1pPr>
          </a:lstStyle>
          <a:p>
            <a:pPr lvl="0"/>
            <a:r>
              <a:rPr lang="en-US" dirty="0"/>
              <a:t>Unit name here, max 2 line, adjust width of box if required</a:t>
            </a:r>
            <a:endParaRPr lang="en-GB" dirty="0"/>
          </a:p>
        </p:txBody>
      </p:sp>
      <p:sp>
        <p:nvSpPr>
          <p:cNvPr id="8" name="Picture Placeholder 7"/>
          <p:cNvSpPr>
            <a:spLocks noGrp="1"/>
          </p:cNvSpPr>
          <p:nvPr>
            <p:ph type="pic" sz="quarter" idx="16" hasCustomPrompt="1"/>
          </p:nvPr>
        </p:nvSpPr>
        <p:spPr>
          <a:xfrm>
            <a:off x="0" y="2286000"/>
            <a:ext cx="9144000" cy="2286000"/>
          </a:xfrm>
        </p:spPr>
        <p:txBody>
          <a:bodyPr/>
          <a:lstStyle>
            <a:lvl1pPr marL="0" indent="0">
              <a:buNone/>
              <a:defRPr sz="1000">
                <a:solidFill>
                  <a:schemeClr val="bg1"/>
                </a:solidFill>
              </a:defRPr>
            </a:lvl1pPr>
          </a:lstStyle>
          <a:p>
            <a:r>
              <a:rPr lang="en-US" dirty="0"/>
              <a:t>Click icon to add picture. Visit www.reading.ac.uk/imagebank for more.</a:t>
            </a:r>
          </a:p>
        </p:txBody>
      </p:sp>
      <p:sp>
        <p:nvSpPr>
          <p:cNvPr id="17" name="TextBox 16"/>
          <p:cNvSpPr txBox="1"/>
          <p:nvPr/>
        </p:nvSpPr>
        <p:spPr>
          <a:xfrm>
            <a:off x="424800" y="6646907"/>
            <a:ext cx="2016224"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20000"/>
              </a:spcBef>
              <a:spcAft>
                <a:spcPct val="0"/>
              </a:spcAft>
              <a:buClr>
                <a:srgbClr val="D2002E"/>
              </a:buClr>
              <a:buSzTx/>
              <a:buFont typeface="Arial" charset="0"/>
              <a:buNone/>
              <a:tabLst/>
              <a:defRPr/>
            </a:pPr>
            <a:r>
              <a:rPr kumimoji="0" lang="en-GB" sz="800" b="0" i="0" u="none" strike="noStrike" kern="0" cap="none" spc="0" normalizeH="0" baseline="0" noProof="0" dirty="0">
                <a:ln>
                  <a:noFill/>
                </a:ln>
                <a:solidFill>
                  <a:schemeClr val="bg2"/>
                </a:solidFill>
                <a:effectLst/>
                <a:uLnTx/>
                <a:uFillTx/>
                <a:latin typeface="Effra"/>
              </a:rPr>
              <a:t>Copyright University of Reading</a:t>
            </a:r>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3559942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95D4DC-DC28-49D4-A4EA-F8E2838EF4C9}" type="slidenum">
              <a:rPr lang="en-GB" smtClean="0"/>
              <a:pPr/>
              <a:t>‹#›</a:t>
            </a:fld>
            <a:endParaRPr lang="en-GB"/>
          </a:p>
        </p:txBody>
      </p:sp>
    </p:spTree>
    <p:extLst>
      <p:ext uri="{BB962C8B-B14F-4D97-AF65-F5344CB8AC3E}">
        <p14:creationId xmlns:p14="http://schemas.microsoft.com/office/powerpoint/2010/main" val="310557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4080460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3876300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2693749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3039512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32506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2755842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777080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50586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p:cSld name="Title Slide (Colour)">
    <p:bg>
      <p:bgPr>
        <a:solidFill>
          <a:schemeClr val="bg1"/>
        </a:solidFill>
        <a:effectLst/>
      </p:bgPr>
    </p:bg>
    <p:spTree>
      <p:nvGrpSpPr>
        <p:cNvPr id="1" name=""/>
        <p:cNvGrpSpPr/>
        <p:nvPr/>
      </p:nvGrpSpPr>
      <p:grpSpPr>
        <a:xfrm>
          <a:off x="0" y="0"/>
          <a:ext cx="0" cy="0"/>
          <a:chOff x="0" y="0"/>
          <a:chExt cx="0" cy="0"/>
        </a:xfrm>
      </p:grpSpPr>
      <p:sp>
        <p:nvSpPr>
          <p:cNvPr id="26" name="Rectangle 25"/>
          <p:cNvSpPr/>
          <p:nvPr/>
        </p:nvSpPr>
        <p:spPr bwMode="hidden">
          <a:xfrm>
            <a:off x="0" y="4572000"/>
            <a:ext cx="91440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22" name="Picture 4"/>
          <p:cNvPicPr>
            <a:picLocks noChangeAspect="1"/>
          </p:cNvPicPr>
          <p:nvPr/>
        </p:nvPicPr>
        <p:blipFill>
          <a:blip r:embed="rId2">
            <a:extLst>
              <a:ext uri="{28A0092B-C50C-407E-A947-70E740481C1C}">
                <a14:useLocalDpi xmlns:a14="http://schemas.microsoft.com/office/drawing/2010/main" val="0"/>
              </a:ext>
            </a:extLst>
          </a:blip>
          <a:srcRect l="13858" t="424" r="7953" b="22234"/>
          <a:stretch>
            <a:fillRect/>
          </a:stretch>
        </p:blipFill>
        <p:spPr bwMode="auto">
          <a:xfrm>
            <a:off x="0" y="22860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bwMode="hidden">
          <a:xfrm>
            <a:off x="0" y="0"/>
            <a:ext cx="91440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084" name="Rectangle 12"/>
          <p:cNvSpPr>
            <a:spLocks noGrp="1" noChangeArrowheads="1"/>
          </p:cNvSpPr>
          <p:nvPr>
            <p:ph type="subTitle" idx="1"/>
          </p:nvPr>
        </p:nvSpPr>
        <p:spPr>
          <a:xfrm>
            <a:off x="424800" y="4653136"/>
            <a:ext cx="7920038" cy="925512"/>
          </a:xfrm>
        </p:spPr>
        <p:txBody>
          <a:bodyPr/>
          <a:lstStyle>
            <a:lvl1pPr marL="0" indent="0">
              <a:buFontTx/>
              <a:buNone/>
              <a:defRPr sz="2000">
                <a:solidFill>
                  <a:schemeClr val="bg1"/>
                </a:solidFill>
              </a:defRPr>
            </a:lvl1pPr>
          </a:lstStyle>
          <a:p>
            <a:pPr lvl="0"/>
            <a:r>
              <a:rPr lang="en-US" altLang="en-US" noProof="0"/>
              <a:t>Click to edit Master subtitle style</a:t>
            </a:r>
            <a:endParaRPr lang="en-GB" altLang="en-US" noProof="0" dirty="0"/>
          </a:p>
        </p:txBody>
      </p:sp>
      <p:sp>
        <p:nvSpPr>
          <p:cNvPr id="27" name="Rectangle 13"/>
          <p:cNvSpPr>
            <a:spLocks noGrp="1" noChangeArrowheads="1"/>
          </p:cNvSpPr>
          <p:nvPr>
            <p:ph type="sldNum" sz="quarter" idx="4"/>
          </p:nvPr>
        </p:nvSpPr>
        <p:spPr bwMode="auto">
          <a:xfrm>
            <a:off x="8028525" y="6237312"/>
            <a:ext cx="676275"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200">
                <a:solidFill>
                  <a:schemeClr val="bg2"/>
                </a:solidFill>
                <a:latin typeface="+mn-lt"/>
              </a:defRPr>
            </a:lvl1pPr>
          </a:lstStyle>
          <a:p>
            <a:fld id="{004456D8-DD2A-46E1-B9AF-F3B98FEE34A3}" type="slidenum">
              <a:rPr lang="en-GB" smtClean="0"/>
              <a:pPr/>
              <a:t>‹#›</a:t>
            </a:fld>
            <a:endParaRPr lang="en-GB"/>
          </a:p>
        </p:txBody>
      </p:sp>
      <p:sp>
        <p:nvSpPr>
          <p:cNvPr id="28" name="TextBox 27"/>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bg1"/>
                </a:solidFill>
                <a:latin typeface="Effra Light" pitchFamily="34" charset="0"/>
              </a:rPr>
              <a:t>LIMITLESS </a:t>
            </a:r>
            <a:r>
              <a:rPr lang="en-GB" altLang="en-US" sz="1400" dirty="0">
                <a:solidFill>
                  <a:schemeClr val="bg1"/>
                </a:solidFill>
                <a:latin typeface="Effra Heavy"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IMPACT</a:t>
            </a:r>
          </a:p>
        </p:txBody>
      </p:sp>
      <p:pic>
        <p:nvPicPr>
          <p:cNvPr id="32" name="Picture 5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hidden">
          <a:xfrm>
            <a:off x="7524750" y="439662"/>
            <a:ext cx="1184275" cy="384326"/>
          </a:xfrm>
          <a:prstGeom prst="rect">
            <a:avLst/>
          </a:prstGeom>
          <a:noFill/>
          <a:ln>
            <a:noFill/>
          </a:ln>
        </p:spPr>
      </p:pic>
      <p:sp>
        <p:nvSpPr>
          <p:cNvPr id="14" name="Rectangle 11"/>
          <p:cNvSpPr>
            <a:spLocks noGrp="1" noChangeArrowheads="1"/>
          </p:cNvSpPr>
          <p:nvPr>
            <p:ph type="ctrTitle"/>
          </p:nvPr>
        </p:nvSpPr>
        <p:spPr>
          <a:xfrm>
            <a:off x="424800" y="1143000"/>
            <a:ext cx="8280000" cy="919800"/>
          </a:xfrm>
        </p:spPr>
        <p:txBody>
          <a:bodyPr wrap="square"/>
          <a:lstStyle>
            <a:lvl1pPr>
              <a:lnSpc>
                <a:spcPct val="90000"/>
              </a:lnSpc>
              <a:tabLst>
                <a:tab pos="4038600" algn="l"/>
              </a:tabLst>
              <a:defRPr sz="4000" cap="all" baseline="0">
                <a:solidFill>
                  <a:schemeClr val="bg1"/>
                </a:solidFill>
              </a:defRPr>
            </a:lvl1pPr>
          </a:lstStyle>
          <a:p>
            <a:pPr lvl="0"/>
            <a:r>
              <a:rPr lang="en-US" altLang="en-US" noProof="0"/>
              <a:t>Click to edit Master title style</a:t>
            </a:r>
            <a:endParaRPr lang="en-GB" altLang="en-US" noProof="0" dirty="0"/>
          </a:p>
        </p:txBody>
      </p:sp>
      <p:sp>
        <p:nvSpPr>
          <p:cNvPr id="15" name="Text Placeholder 2"/>
          <p:cNvSpPr>
            <a:spLocks noGrp="1"/>
          </p:cNvSpPr>
          <p:nvPr>
            <p:ph type="body" sz="quarter" idx="13" hasCustomPrompt="1"/>
          </p:nvPr>
        </p:nvSpPr>
        <p:spPr>
          <a:xfrm>
            <a:off x="417512" y="0"/>
            <a:ext cx="2858344" cy="867106"/>
          </a:xfrm>
          <a:solidFill>
            <a:schemeClr val="accent1"/>
          </a:solidFill>
        </p:spPr>
        <p:txBody>
          <a:bodyPr wrap="square" lIns="72000" tIns="396000" rIns="72000" bIns="36000">
            <a:spAutoFit/>
          </a:bodyPr>
          <a:lstStyle>
            <a:lvl1pPr marL="0" indent="0">
              <a:buNone/>
              <a:defRPr sz="1400">
                <a:solidFill>
                  <a:schemeClr val="bg1"/>
                </a:solidFill>
                <a:latin typeface="+mj-lt"/>
              </a:defRPr>
            </a:lvl1pPr>
          </a:lstStyle>
          <a:p>
            <a:pPr lvl="0"/>
            <a:r>
              <a:rPr lang="en-US" dirty="0"/>
              <a:t>Unit name here, max 2 line, adjust width of box if required</a:t>
            </a:r>
            <a:endParaRPr lang="en-GB" dirty="0"/>
          </a:p>
        </p:txBody>
      </p:sp>
      <p:sp>
        <p:nvSpPr>
          <p:cNvPr id="16" name="Footer Placeholder 2"/>
          <p:cNvSpPr>
            <a:spLocks noGrp="1"/>
          </p:cNvSpPr>
          <p:nvPr>
            <p:ph type="ftr" sz="quarter" idx="3"/>
          </p:nvPr>
        </p:nvSpPr>
        <p:spPr>
          <a:xfrm>
            <a:off x="3124200" y="6237312"/>
            <a:ext cx="2895600" cy="252000"/>
          </a:xfrm>
          <a:prstGeom prst="rect">
            <a:avLst/>
          </a:prstGeom>
        </p:spPr>
        <p:txBody>
          <a:bodyPr vert="horz" lIns="0" tIns="0" rIns="0" bIns="0" rtlCol="0" anchor="t" anchorCtr="0"/>
          <a:lstStyle>
            <a:lvl1pPr algn="ctr">
              <a:defRPr sz="1200">
                <a:solidFill>
                  <a:schemeClr val="bg2"/>
                </a:solidFill>
                <a:latin typeface="+mn-lt"/>
              </a:defRPr>
            </a:lvl1pPr>
          </a:lstStyle>
          <a:p>
            <a:endParaRPr lang="en-GB"/>
          </a:p>
        </p:txBody>
      </p:sp>
      <p:sp>
        <p:nvSpPr>
          <p:cNvPr id="17" name="Date Placeholder 1"/>
          <p:cNvSpPr>
            <a:spLocks noGrp="1"/>
          </p:cNvSpPr>
          <p:nvPr>
            <p:ph type="dt" sz="half" idx="2"/>
          </p:nvPr>
        </p:nvSpPr>
        <p:spPr>
          <a:xfrm>
            <a:off x="424800" y="6237312"/>
            <a:ext cx="2133600" cy="252000"/>
          </a:xfrm>
          <a:prstGeom prst="rect">
            <a:avLst/>
          </a:prstGeom>
        </p:spPr>
        <p:txBody>
          <a:bodyPr vert="horz" lIns="0" tIns="0" rIns="0" bIns="0" rtlCol="0" anchor="t" anchorCtr="0"/>
          <a:lstStyle>
            <a:lvl1pPr algn="l">
              <a:defRPr sz="1200">
                <a:solidFill>
                  <a:schemeClr val="bg2"/>
                </a:solidFill>
                <a:latin typeface="+mn-lt"/>
              </a:defRPr>
            </a:lvl1pPr>
          </a:lstStyle>
          <a:p>
            <a:endParaRPr lang="en-GB"/>
          </a:p>
        </p:txBody>
      </p:sp>
      <p:sp>
        <p:nvSpPr>
          <p:cNvPr id="19" name="TextBox 18"/>
          <p:cNvSpPr txBox="1"/>
          <p:nvPr/>
        </p:nvSpPr>
        <p:spPr>
          <a:xfrm>
            <a:off x="424800" y="6646907"/>
            <a:ext cx="2016224"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20000"/>
              </a:spcBef>
              <a:spcAft>
                <a:spcPct val="0"/>
              </a:spcAft>
              <a:buClr>
                <a:srgbClr val="D2002E"/>
              </a:buClr>
              <a:buSzTx/>
              <a:buFont typeface="Arial" charset="0"/>
              <a:buNone/>
              <a:tabLst/>
              <a:defRPr/>
            </a:pPr>
            <a:r>
              <a:rPr kumimoji="0" lang="en-GB" sz="800" b="0" i="0" u="none" strike="noStrike" kern="0" cap="none" spc="0" normalizeH="0" baseline="0" noProof="0" dirty="0">
                <a:ln>
                  <a:noFill/>
                </a:ln>
                <a:solidFill>
                  <a:schemeClr val="bg2"/>
                </a:solidFill>
                <a:effectLst/>
                <a:uLnTx/>
                <a:uFillTx/>
                <a:latin typeface="Effra"/>
              </a:rPr>
              <a:t>Copyright University of Reading</a:t>
            </a:r>
          </a:p>
        </p:txBody>
      </p:sp>
      <p:sp>
        <p:nvSpPr>
          <p:cNvPr id="20" name="Picture Placeholder 7"/>
          <p:cNvSpPr>
            <a:spLocks noGrp="1"/>
          </p:cNvSpPr>
          <p:nvPr>
            <p:ph type="pic" sz="quarter" idx="16" hasCustomPrompt="1"/>
          </p:nvPr>
        </p:nvSpPr>
        <p:spPr>
          <a:xfrm>
            <a:off x="0" y="2286000"/>
            <a:ext cx="9144000" cy="2286000"/>
          </a:xfrm>
        </p:spPr>
        <p:txBody>
          <a:bodyPr/>
          <a:lstStyle>
            <a:lvl1pPr marL="0" indent="0">
              <a:buNone/>
              <a:defRPr sz="1000">
                <a:solidFill>
                  <a:schemeClr val="bg1"/>
                </a:solidFill>
              </a:defRPr>
            </a:lvl1pPr>
          </a:lstStyle>
          <a:p>
            <a:r>
              <a:rPr lang="en-US" dirty="0"/>
              <a:t>Click icon to add picture. Visit www.reading.ac.uk/imagebank for more.</a:t>
            </a:r>
          </a:p>
        </p:txBody>
      </p:sp>
    </p:spTree>
    <p:extLst>
      <p:ext uri="{BB962C8B-B14F-4D97-AF65-F5344CB8AC3E}">
        <p14:creationId xmlns:p14="http://schemas.microsoft.com/office/powerpoint/2010/main" val="2691051544"/>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11955541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4456D8-DD2A-46E1-B9AF-F3B98FEE34A3}" type="slidenum">
              <a:rPr lang="en-GB" smtClean="0"/>
              <a:pPr/>
              <a:t>‹#›</a:t>
            </a:fld>
            <a:endParaRPr lang="en-GB"/>
          </a:p>
        </p:txBody>
      </p:sp>
    </p:spTree>
    <p:extLst>
      <p:ext uri="{BB962C8B-B14F-4D97-AF65-F5344CB8AC3E}">
        <p14:creationId xmlns:p14="http://schemas.microsoft.com/office/powerpoint/2010/main" val="56687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54E459D3-3241-4720-951D-628964A37F94}" type="slidenum">
              <a:rPr lang="en-GB"/>
              <a:pPr/>
              <a:t>‹#›</a:t>
            </a:fld>
            <a:endParaRPr lang="en-GB"/>
          </a:p>
        </p:txBody>
      </p:sp>
    </p:spTree>
    <p:extLst>
      <p:ext uri="{BB962C8B-B14F-4D97-AF65-F5344CB8AC3E}">
        <p14:creationId xmlns:p14="http://schemas.microsoft.com/office/powerpoint/2010/main" val="4189995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CA0C23A4-6C76-4EDF-82B0-1CAD4645B765}" type="slidenum">
              <a:rPr lang="en-GB"/>
              <a:pPr/>
              <a:t>‹#›</a:t>
            </a:fld>
            <a:endParaRPr lang="en-GB"/>
          </a:p>
        </p:txBody>
      </p:sp>
    </p:spTree>
    <p:extLst>
      <p:ext uri="{BB962C8B-B14F-4D97-AF65-F5344CB8AC3E}">
        <p14:creationId xmlns:p14="http://schemas.microsoft.com/office/powerpoint/2010/main" val="2541811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wo column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9" name="Content Placeholder 2"/>
          <p:cNvSpPr>
            <a:spLocks noGrp="1"/>
          </p:cNvSpPr>
          <p:nvPr>
            <p:ph idx="11"/>
          </p:nvPr>
        </p:nvSpPr>
        <p:spPr>
          <a:xfrm>
            <a:off x="424800" y="2214000"/>
            <a:ext cx="3888000" cy="432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2"/>
          </p:nvPr>
        </p:nvSpPr>
        <p:spPr>
          <a:xfrm>
            <a:off x="4581327" y="2214000"/>
            <a:ext cx="3888000" cy="432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818406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Grey)">
    <p:spTree>
      <p:nvGrpSpPr>
        <p:cNvPr id="1" name=""/>
        <p:cNvGrpSpPr/>
        <p:nvPr/>
      </p:nvGrpSpPr>
      <p:grpSpPr>
        <a:xfrm>
          <a:off x="0" y="0"/>
          <a:ext cx="0" cy="0"/>
          <a:chOff x="0" y="0"/>
          <a:chExt cx="0" cy="0"/>
        </a:xfrm>
      </p:grpSpPr>
      <p:sp>
        <p:nvSpPr>
          <p:cNvPr id="5" name="Rectangle 4"/>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hidden">
          <a:xfrm>
            <a:off x="7524750" y="438150"/>
            <a:ext cx="1184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bg1"/>
                </a:solidFill>
                <a:latin typeface="Effra Light" pitchFamily="34" charset="0"/>
              </a:rPr>
              <a:t>LIMITLESS </a:t>
            </a:r>
            <a:r>
              <a:rPr lang="en-GB" altLang="en-US" sz="1400" dirty="0">
                <a:solidFill>
                  <a:schemeClr val="bg1"/>
                </a:solidFill>
                <a:latin typeface="Effra Heavy"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IMPACT</a:t>
            </a:r>
          </a:p>
        </p:txBody>
      </p:sp>
    </p:spTree>
    <p:extLst>
      <p:ext uri="{BB962C8B-B14F-4D97-AF65-F5344CB8AC3E}">
        <p14:creationId xmlns:p14="http://schemas.microsoft.com/office/powerpoint/2010/main" val="24985055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ey)">
    <p:spTree>
      <p:nvGrpSpPr>
        <p:cNvPr id="1" name=""/>
        <p:cNvGrpSpPr/>
        <p:nvPr/>
      </p:nvGrpSpPr>
      <p:grpSpPr>
        <a:xfrm>
          <a:off x="0" y="0"/>
          <a:ext cx="0" cy="0"/>
          <a:chOff x="0" y="0"/>
          <a:chExt cx="0" cy="0"/>
        </a:xfrm>
      </p:grpSpPr>
      <p:sp>
        <p:nvSpPr>
          <p:cNvPr id="6" name="Rectangle 5"/>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hidden">
          <a:xfrm>
            <a:off x="7524750" y="438150"/>
            <a:ext cx="1184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8" name="TextBox 7"/>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bg1"/>
                </a:solidFill>
                <a:latin typeface="Effra Light" pitchFamily="34" charset="0"/>
              </a:rPr>
              <a:t>LIMITLESS </a:t>
            </a:r>
            <a:r>
              <a:rPr lang="en-GB" altLang="en-US" sz="1400" dirty="0">
                <a:solidFill>
                  <a:schemeClr val="bg1"/>
                </a:solidFill>
                <a:latin typeface="Effra Heavy"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Heavy" pitchFamily="34" charset="0"/>
              </a:rPr>
              <a:t>IMPACT</a:t>
            </a:r>
          </a:p>
        </p:txBody>
      </p:sp>
      <p:sp>
        <p:nvSpPr>
          <p:cNvPr id="9" name="Content Placeholder 2"/>
          <p:cNvSpPr>
            <a:spLocks noGrp="1"/>
          </p:cNvSpPr>
          <p:nvPr>
            <p:ph idx="11"/>
          </p:nvPr>
        </p:nvSpPr>
        <p:spPr>
          <a:xfrm>
            <a:off x="424800" y="2214000"/>
            <a:ext cx="3888000" cy="432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2"/>
          </p:nvPr>
        </p:nvSpPr>
        <p:spPr>
          <a:xfrm>
            <a:off x="4581327" y="2214000"/>
            <a:ext cx="3888000" cy="432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44848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 name="Content Placeholder 5"/>
          <p:cNvSpPr>
            <a:spLocks noGrp="1"/>
          </p:cNvSpPr>
          <p:nvPr>
            <p:ph sz="quarter" idx="11"/>
          </p:nvPr>
        </p:nvSpPr>
        <p:spPr>
          <a:xfrm>
            <a:off x="424800" y="476672"/>
            <a:ext cx="8280000" cy="5904656"/>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89921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colour)">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4" name="Content Placeholder 5"/>
          <p:cNvSpPr>
            <a:spLocks noGrp="1"/>
          </p:cNvSpPr>
          <p:nvPr>
            <p:ph sz="quarter" idx="11"/>
          </p:nvPr>
        </p:nvSpPr>
        <p:spPr>
          <a:xfrm>
            <a:off x="424800" y="476672"/>
            <a:ext cx="8280000" cy="5904656"/>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09214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p:cSld name="Section splash (Colour)">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solidFill>
              </a:defRPr>
            </a:lvl1pPr>
          </a:lstStyle>
          <a:p>
            <a:fld id="{004456D8-DD2A-46E1-B9AF-F3B98FEE34A3}" type="slidenum">
              <a:rPr lang="en-GB" smtClean="0"/>
              <a:pPr/>
              <a:t>‹#›</a:t>
            </a:fld>
            <a:endParaRPr lang="en-GB"/>
          </a:p>
        </p:txBody>
      </p:sp>
      <p:sp>
        <p:nvSpPr>
          <p:cNvPr id="3" name="Rectangle 2"/>
          <p:cNvSpPr/>
          <p:nvPr/>
        </p:nvSpPr>
        <p:spPr bwMode="hidden">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 name="TextBox 4"/>
          <p:cNvSpPr txBox="1">
            <a:spLocks noChangeArrowheads="1"/>
          </p:cNvSpPr>
          <p:nvPr/>
        </p:nvSpPr>
        <p:spPr bwMode="auto">
          <a:xfrm>
            <a:off x="-252536" y="3841456"/>
            <a:ext cx="10202863"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altLang="en-US" sz="15000" dirty="0">
                <a:solidFill>
                  <a:schemeClr val="bg1"/>
                </a:solidFill>
                <a:latin typeface="+mj-lt"/>
              </a:rPr>
              <a:t>LIMITLESS</a:t>
            </a:r>
          </a:p>
        </p:txBody>
      </p:sp>
      <p:sp>
        <p:nvSpPr>
          <p:cNvPr id="6" name="Picture Placeholder 12"/>
          <p:cNvSpPr>
            <a:spLocks noGrp="1"/>
          </p:cNvSpPr>
          <p:nvPr>
            <p:ph type="pic" sz="quarter" idx="11"/>
          </p:nvPr>
        </p:nvSpPr>
        <p:spPr>
          <a:xfrm>
            <a:off x="0" y="0"/>
            <a:ext cx="9144000" cy="4437112"/>
          </a:xfrm>
          <a:ln>
            <a:noFill/>
          </a:ln>
        </p:spPr>
        <p:txBody>
          <a:bodyPr/>
          <a:lstStyle/>
          <a:p>
            <a:r>
              <a:rPr lang="en-US"/>
              <a:t>Click icon to add picture</a:t>
            </a:r>
            <a:endParaRPr lang="en-GB" dirty="0"/>
          </a:p>
        </p:txBody>
      </p:sp>
      <p:sp>
        <p:nvSpPr>
          <p:cNvPr id="8" name="Text Placeholder 10"/>
          <p:cNvSpPr>
            <a:spLocks noGrp="1"/>
          </p:cNvSpPr>
          <p:nvPr>
            <p:ph type="body" sz="quarter" idx="14" hasCustomPrompt="1"/>
          </p:nvPr>
        </p:nvSpPr>
        <p:spPr>
          <a:xfrm>
            <a:off x="251520" y="3794864"/>
            <a:ext cx="2304000" cy="464400"/>
          </a:xfrm>
          <a:solidFill>
            <a:schemeClr val="bg1"/>
          </a:solidFill>
        </p:spPr>
        <p:txBody>
          <a:bodyPr lIns="90000" tIns="46800" rIns="90000" bIns="46800">
            <a:noAutofit/>
          </a:bodyPr>
          <a:lstStyle>
            <a:lvl1pPr marL="0" indent="0">
              <a:buNone/>
              <a:defRPr sz="2400" cap="all" baseline="0">
                <a:solidFill>
                  <a:schemeClr val="tx1"/>
                </a:solidFill>
                <a:latin typeface="+mj-lt"/>
                <a:cs typeface="AngsanaUPC" panose="02020603050405020304" pitchFamily="18" charset="-34"/>
              </a:defRPr>
            </a:lvl1pPr>
          </a:lstStyle>
          <a:p>
            <a:pPr lvl="0"/>
            <a:r>
              <a:rPr lang="en-US" dirty="0"/>
              <a:t>Education is</a:t>
            </a:r>
            <a:endParaRPr lang="en-GB" dirty="0"/>
          </a:p>
        </p:txBody>
      </p:sp>
      <p:sp>
        <p:nvSpPr>
          <p:cNvPr id="11" name="Text Placeholder 10"/>
          <p:cNvSpPr>
            <a:spLocks noGrp="1"/>
          </p:cNvSpPr>
          <p:nvPr>
            <p:ph type="body" sz="quarter" idx="15" hasCustomPrompt="1"/>
          </p:nvPr>
        </p:nvSpPr>
        <p:spPr>
          <a:xfrm>
            <a:off x="251520" y="5857878"/>
            <a:ext cx="6984776" cy="464400"/>
          </a:xfrm>
          <a:solidFill>
            <a:schemeClr val="bg1"/>
          </a:solidFill>
        </p:spPr>
        <p:txBody>
          <a:bodyPr lIns="90000" tIns="46800" rIns="90000" bIns="46800"/>
          <a:lstStyle>
            <a:lvl1pPr marL="0" indent="0">
              <a:buNone/>
              <a:defRPr sz="2400" cap="all" baseline="0">
                <a:solidFill>
                  <a:schemeClr val="tx1"/>
                </a:solidFill>
                <a:latin typeface="+mj-lt"/>
              </a:defRPr>
            </a:lvl1pPr>
          </a:lstStyle>
          <a:p>
            <a:pPr lvl="0"/>
            <a:r>
              <a:rPr lang="en-US" dirty="0"/>
              <a:t>Make the box longer for longer phrases</a:t>
            </a:r>
            <a:endParaRPr lang="en-GB" dirty="0"/>
          </a:p>
        </p:txBody>
      </p:sp>
    </p:spTree>
    <p:extLst>
      <p:ext uri="{BB962C8B-B14F-4D97-AF65-F5344CB8AC3E}">
        <p14:creationId xmlns:p14="http://schemas.microsoft.com/office/powerpoint/2010/main" val="16895263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77" name="Picture 53" descr="Device-black"/>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524750" y="438150"/>
            <a:ext cx="1184275" cy="3873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24800" y="1234800"/>
            <a:ext cx="8280000"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424800" y="2214000"/>
            <a:ext cx="828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37" name="Rectangle 13"/>
          <p:cNvSpPr>
            <a:spLocks noGrp="1" noChangeArrowheads="1"/>
          </p:cNvSpPr>
          <p:nvPr>
            <p:ph type="sldNum" sz="quarter" idx="4"/>
          </p:nvPr>
        </p:nvSpPr>
        <p:spPr bwMode="auto">
          <a:xfrm>
            <a:off x="8028525" y="6237312"/>
            <a:ext cx="676275"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200">
                <a:solidFill>
                  <a:schemeClr val="tx1"/>
                </a:solidFill>
                <a:latin typeface="+mn-lt"/>
              </a:defRPr>
            </a:lvl1pPr>
          </a:lstStyle>
          <a:p>
            <a:fld id="{004456D8-DD2A-46E1-B9AF-F3B98FEE34A3}" type="slidenum">
              <a:rPr lang="en-GB" smtClean="0"/>
              <a:pPr/>
              <a:t>‹#›</a:t>
            </a:fld>
            <a:endParaRPr lang="en-GB"/>
          </a:p>
        </p:txBody>
      </p:sp>
      <p:pic>
        <p:nvPicPr>
          <p:cNvPr id="1074" name="Picture 50" descr="Device-win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hidden">
          <a:xfrm>
            <a:off x="7524750" y="438150"/>
            <a:ext cx="1184275" cy="385763"/>
          </a:xfrm>
          <a:prstGeom prst="rect">
            <a:avLst/>
          </a:prstGeom>
          <a:solidFill>
            <a:schemeClr val="accent1"/>
          </a:solidFill>
        </p:spPr>
      </p:pic>
      <p:pic>
        <p:nvPicPr>
          <p:cNvPr id="1079" name="Picture 55" descr="Device-white"/>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hidden">
          <a:xfrm>
            <a:off x="7524750" y="438150"/>
            <a:ext cx="1184275" cy="387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1928500" y="6573838"/>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GB" altLang="en-US" sz="1400" dirty="0">
                <a:solidFill>
                  <a:schemeClr val="tx1"/>
                </a:solidFill>
                <a:latin typeface="Effra Light" pitchFamily="34" charset="0"/>
              </a:rPr>
              <a:t>LIMITLESS </a:t>
            </a:r>
            <a:r>
              <a:rPr lang="en-GB" altLang="en-US" sz="1400" dirty="0">
                <a:solidFill>
                  <a:schemeClr val="tx1"/>
                </a:solidFill>
                <a:latin typeface="Effra Heavy" pitchFamily="34" charset="0"/>
              </a:rPr>
              <a:t>POTENTIAL</a:t>
            </a:r>
            <a:r>
              <a:rPr lang="en-GB" altLang="en-US" sz="1400" dirty="0">
                <a:solidFill>
                  <a:schemeClr val="tx1"/>
                </a:solidFill>
                <a:latin typeface="Effra Light" pitchFamily="34" charset="0"/>
              </a:rPr>
              <a:t> | LIMITLESS </a:t>
            </a:r>
            <a:r>
              <a:rPr lang="en-GB" altLang="en-US" sz="1400" dirty="0">
                <a:solidFill>
                  <a:schemeClr val="tx1"/>
                </a:solidFill>
                <a:latin typeface="Effra Heavy" pitchFamily="34" charset="0"/>
              </a:rPr>
              <a:t>OPPORTUNITIES</a:t>
            </a:r>
            <a:r>
              <a:rPr lang="en-GB" altLang="en-US" sz="1400" dirty="0">
                <a:solidFill>
                  <a:schemeClr val="tx1"/>
                </a:solidFill>
                <a:latin typeface="Effra Light" pitchFamily="34" charset="0"/>
              </a:rPr>
              <a:t> | LIMITLESS </a:t>
            </a:r>
            <a:r>
              <a:rPr lang="en-GB" altLang="en-US" sz="1400" dirty="0">
                <a:solidFill>
                  <a:schemeClr val="tx1"/>
                </a:solidFill>
                <a:latin typeface="Effra Heavy" pitchFamily="34" charset="0"/>
              </a:rPr>
              <a:t>IMPACT</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transition>
    <p:fade/>
  </p:transition>
  <p:txStyles>
    <p:titleStyle>
      <a:lvl1pPr algn="l" rtl="0" eaLnBrk="1" fontAlgn="base" hangingPunct="1">
        <a:spcBef>
          <a:spcPct val="0"/>
        </a:spcBef>
        <a:spcAft>
          <a:spcPct val="0"/>
        </a:spcAft>
        <a:defRPr sz="4000" b="1" cap="all" baseline="0">
          <a:solidFill>
            <a:schemeClr val="accent1"/>
          </a:solidFill>
          <a:latin typeface="+mj-lt"/>
          <a:ea typeface="+mj-ea"/>
          <a:cs typeface="+mj-cs"/>
        </a:defRPr>
      </a:lvl1pPr>
      <a:lvl2pPr algn="l" rtl="0" eaLnBrk="1" fontAlgn="base" hangingPunct="1">
        <a:spcBef>
          <a:spcPct val="0"/>
        </a:spcBef>
        <a:spcAft>
          <a:spcPct val="0"/>
        </a:spcAft>
        <a:defRPr sz="3600">
          <a:solidFill>
            <a:schemeClr val="tx2"/>
          </a:solidFill>
          <a:latin typeface="+mn-lt"/>
        </a:defRPr>
      </a:lvl2pPr>
      <a:lvl3pPr algn="l" rtl="0" eaLnBrk="1" fontAlgn="base" hangingPunct="1">
        <a:spcBef>
          <a:spcPct val="0"/>
        </a:spcBef>
        <a:spcAft>
          <a:spcPct val="0"/>
        </a:spcAft>
        <a:defRPr sz="3600">
          <a:solidFill>
            <a:schemeClr val="tx2"/>
          </a:solidFill>
          <a:latin typeface="+mn-lt"/>
        </a:defRPr>
      </a:lvl3pPr>
      <a:lvl4pPr algn="l" rtl="0" eaLnBrk="1" fontAlgn="base" hangingPunct="1">
        <a:spcBef>
          <a:spcPct val="0"/>
        </a:spcBef>
        <a:spcAft>
          <a:spcPct val="0"/>
        </a:spcAft>
        <a:defRPr sz="3600">
          <a:solidFill>
            <a:schemeClr val="tx2"/>
          </a:solidFill>
          <a:latin typeface="+mn-lt"/>
        </a:defRPr>
      </a:lvl4pPr>
      <a:lvl5pPr algn="l" rtl="0" eaLnBrk="1" fontAlgn="base" hangingPunct="1">
        <a:spcBef>
          <a:spcPct val="0"/>
        </a:spcBef>
        <a:spcAft>
          <a:spcPct val="0"/>
        </a:spcAft>
        <a:defRPr sz="3600">
          <a:solidFill>
            <a:schemeClr val="tx2"/>
          </a:solidFill>
          <a:latin typeface="+mn-lt"/>
        </a:defRPr>
      </a:lvl5pPr>
      <a:lvl6pPr marL="457200" algn="l" rtl="0" eaLnBrk="1" fontAlgn="base" hangingPunct="1">
        <a:spcBef>
          <a:spcPct val="0"/>
        </a:spcBef>
        <a:spcAft>
          <a:spcPct val="0"/>
        </a:spcAft>
        <a:defRPr sz="3600">
          <a:solidFill>
            <a:schemeClr val="tx2"/>
          </a:solidFill>
          <a:latin typeface="+mn-lt"/>
        </a:defRPr>
      </a:lvl6pPr>
      <a:lvl7pPr marL="914400" algn="l" rtl="0" eaLnBrk="1" fontAlgn="base" hangingPunct="1">
        <a:spcBef>
          <a:spcPct val="0"/>
        </a:spcBef>
        <a:spcAft>
          <a:spcPct val="0"/>
        </a:spcAft>
        <a:defRPr sz="3600">
          <a:solidFill>
            <a:schemeClr val="tx2"/>
          </a:solidFill>
          <a:latin typeface="+mn-lt"/>
        </a:defRPr>
      </a:lvl7pPr>
      <a:lvl8pPr marL="1371600" algn="l" rtl="0" eaLnBrk="1" fontAlgn="base" hangingPunct="1">
        <a:spcBef>
          <a:spcPct val="0"/>
        </a:spcBef>
        <a:spcAft>
          <a:spcPct val="0"/>
        </a:spcAft>
        <a:defRPr sz="3600">
          <a:solidFill>
            <a:schemeClr val="tx2"/>
          </a:solidFill>
          <a:latin typeface="+mn-lt"/>
        </a:defRPr>
      </a:lvl8pPr>
      <a:lvl9pPr marL="1828800" algn="l" rtl="0" eaLnBrk="1" fontAlgn="base" hangingPunct="1">
        <a:spcBef>
          <a:spcPct val="0"/>
        </a:spcBef>
        <a:spcAft>
          <a:spcPct val="0"/>
        </a:spcAft>
        <a:defRPr sz="3600">
          <a:solidFill>
            <a:schemeClr val="tx2"/>
          </a:solidFill>
          <a:latin typeface="+mn-lt"/>
        </a:defRPr>
      </a:lvl9pPr>
    </p:titleStyle>
    <p:bodyStyle>
      <a:lvl1pPr marL="180000" marR="0" indent="-180000" algn="l" defTabSz="914400" rtl="0" eaLnBrk="1" fontAlgn="base" latinLnBrk="0" hangingPunct="1">
        <a:lnSpc>
          <a:spcPct val="100000"/>
        </a:lnSpc>
        <a:spcBef>
          <a:spcPct val="20000"/>
        </a:spcBef>
        <a:spcAft>
          <a:spcPct val="0"/>
        </a:spcAft>
        <a:buClr>
          <a:schemeClr val="accent1"/>
        </a:buClr>
        <a:buSzTx/>
        <a:buFont typeface="Arial" charset="0"/>
        <a:buChar char="•"/>
        <a:tabLst/>
        <a:defRPr sz="2000" baseline="0">
          <a:solidFill>
            <a:schemeClr val="tx2"/>
          </a:solidFill>
          <a:latin typeface="+mn-lt"/>
          <a:ea typeface="+mn-ea"/>
          <a:cs typeface="+mn-cs"/>
        </a:defRPr>
      </a:lvl1pPr>
      <a:lvl2pPr marL="540000" marR="0" indent="-180000" algn="l" defTabSz="914400" rtl="0" eaLnBrk="1" fontAlgn="base" latinLnBrk="0" hangingPunct="1">
        <a:lnSpc>
          <a:spcPct val="100000"/>
        </a:lnSpc>
        <a:spcBef>
          <a:spcPct val="20000"/>
        </a:spcBef>
        <a:spcAft>
          <a:spcPct val="0"/>
        </a:spcAft>
        <a:buClr>
          <a:srgbClr val="63656A"/>
        </a:buClr>
        <a:buSzTx/>
        <a:buFont typeface="Effra" panose="020B0603020203020204" pitchFamily="34" charset="0"/>
        <a:buChar char="•"/>
        <a:tabLst/>
        <a:defRPr sz="2000" baseline="0">
          <a:solidFill>
            <a:schemeClr val="tx2"/>
          </a:solidFill>
          <a:latin typeface="+mn-lt"/>
        </a:defRPr>
      </a:lvl2pPr>
      <a:lvl3pPr marL="90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
        <a:tabLst/>
        <a:defRPr sz="2000" baseline="0">
          <a:solidFill>
            <a:schemeClr val="tx2"/>
          </a:solidFill>
          <a:latin typeface="+mn-lt"/>
        </a:defRPr>
      </a:lvl3pPr>
      <a:lvl4pPr marL="126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gt;"/>
        <a:tabLst/>
        <a:defRPr sz="2000" baseline="0">
          <a:solidFill>
            <a:schemeClr val="tx2"/>
          </a:solidFill>
          <a:latin typeface="+mn-lt"/>
        </a:defRPr>
      </a:lvl4pPr>
      <a:lvl5pPr marL="1620000" marR="0" indent="-180000" algn="l" defTabSz="914400" rtl="0" eaLnBrk="1" fontAlgn="base" latinLnBrk="0" hangingPunct="1">
        <a:lnSpc>
          <a:spcPct val="100000"/>
        </a:lnSpc>
        <a:spcBef>
          <a:spcPct val="20000"/>
        </a:spcBef>
        <a:spcAft>
          <a:spcPct val="0"/>
        </a:spcAft>
        <a:buClrTx/>
        <a:buSzTx/>
        <a:buFont typeface="Effra" panose="020B0603020203020204" pitchFamily="34" charset="0"/>
        <a:buChar char="-"/>
        <a:tabLst/>
        <a:defRPr sz="2000" baseline="0">
          <a:solidFill>
            <a:schemeClr val="tx2"/>
          </a:solidFill>
          <a:latin typeface="+mn-lt"/>
        </a:defRPr>
      </a:lvl5pPr>
      <a:lvl6pPr marL="2514600" indent="-228600" algn="l" rtl="0" eaLnBrk="1" fontAlgn="base" hangingPunct="1">
        <a:lnSpc>
          <a:spcPct val="110000"/>
        </a:lnSpc>
        <a:spcBef>
          <a:spcPct val="10000"/>
        </a:spcBef>
        <a:spcAft>
          <a:spcPct val="0"/>
        </a:spcAft>
        <a:buClr>
          <a:schemeClr val="tx2"/>
        </a:buClr>
        <a:buFont typeface="Effra" pitchFamily="2" charset="0"/>
        <a:buChar char="»"/>
        <a:defRPr sz="2000">
          <a:solidFill>
            <a:schemeClr val="tx1"/>
          </a:solidFill>
          <a:latin typeface="+mn-lt"/>
        </a:defRPr>
      </a:lvl6pPr>
      <a:lvl7pPr marL="2971800" indent="-228600" algn="l" rtl="0" eaLnBrk="1" fontAlgn="base" hangingPunct="1">
        <a:lnSpc>
          <a:spcPct val="110000"/>
        </a:lnSpc>
        <a:spcBef>
          <a:spcPct val="10000"/>
        </a:spcBef>
        <a:spcAft>
          <a:spcPct val="0"/>
        </a:spcAft>
        <a:buClr>
          <a:schemeClr val="tx2"/>
        </a:buClr>
        <a:buFont typeface="Effra" pitchFamily="2" charset="0"/>
        <a:buChar char="»"/>
        <a:defRPr sz="2000">
          <a:solidFill>
            <a:schemeClr val="tx1"/>
          </a:solidFill>
          <a:latin typeface="+mn-lt"/>
        </a:defRPr>
      </a:lvl7pPr>
      <a:lvl8pPr marL="3429000" indent="-228600" algn="l" rtl="0" eaLnBrk="1" fontAlgn="base" hangingPunct="1">
        <a:lnSpc>
          <a:spcPct val="110000"/>
        </a:lnSpc>
        <a:spcBef>
          <a:spcPct val="10000"/>
        </a:spcBef>
        <a:spcAft>
          <a:spcPct val="0"/>
        </a:spcAft>
        <a:buClr>
          <a:schemeClr val="tx2"/>
        </a:buClr>
        <a:buFont typeface="Effra" pitchFamily="2" charset="0"/>
        <a:buChar char="»"/>
        <a:defRPr sz="2000">
          <a:solidFill>
            <a:schemeClr val="tx1"/>
          </a:solidFill>
          <a:latin typeface="+mn-lt"/>
        </a:defRPr>
      </a:lvl8pPr>
      <a:lvl9pPr marL="3886200" indent="-228600" algn="l" rtl="0" eaLnBrk="1" fontAlgn="base" hangingPunct="1">
        <a:lnSpc>
          <a:spcPct val="110000"/>
        </a:lnSpc>
        <a:spcBef>
          <a:spcPct val="10000"/>
        </a:spcBef>
        <a:spcAft>
          <a:spcPct val="0"/>
        </a:spcAft>
        <a:buClr>
          <a:schemeClr val="tx2"/>
        </a:buClr>
        <a:buFont typeface="Effra" pitchFamily="2"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9/30/2024</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004456D8-DD2A-46E1-B9AF-F3B98FEE34A3}" type="slidenum">
              <a:rPr lang="en-GB" smtClean="0"/>
              <a:pPr/>
              <a:t>‹#›</a:t>
            </a:fld>
            <a:endParaRPr lang="en-GB"/>
          </a:p>
        </p:txBody>
      </p:sp>
    </p:spTree>
    <p:extLst>
      <p:ext uri="{BB962C8B-B14F-4D97-AF65-F5344CB8AC3E}">
        <p14:creationId xmlns:p14="http://schemas.microsoft.com/office/powerpoint/2010/main" val="215741708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transition>
    <p:fade/>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a:t>Second language learning </a:t>
            </a:r>
            <a:br>
              <a:rPr lang="en-GB" dirty="0"/>
            </a:br>
            <a:r>
              <a:rPr lang="en-GB" dirty="0"/>
              <a:t>and </a:t>
            </a:r>
            <a:br>
              <a:rPr lang="en-GB" dirty="0"/>
            </a:br>
            <a:r>
              <a:rPr lang="en-GB" dirty="0"/>
              <a:t>models of lexical access</a:t>
            </a:r>
            <a:br>
              <a:rPr lang="en-GB" dirty="0"/>
            </a:br>
            <a:endParaRPr lang="en-GB" dirty="0"/>
          </a:p>
        </p:txBody>
      </p:sp>
      <p:sp>
        <p:nvSpPr>
          <p:cNvPr id="5" name="Subtitle 4"/>
          <p:cNvSpPr>
            <a:spLocks noGrp="1"/>
          </p:cNvSpPr>
          <p:nvPr>
            <p:ph type="subTitle" idx="1"/>
          </p:nvPr>
        </p:nvSpPr>
        <p:spPr/>
        <p:txBody>
          <a:bodyPr/>
          <a:lstStyle/>
          <a:p>
            <a:endParaRPr lang="en-GB" sz="2800" dirty="0"/>
          </a:p>
        </p:txBody>
      </p:sp>
    </p:spTree>
    <p:extLst>
      <p:ext uri="{BB962C8B-B14F-4D97-AF65-F5344CB8AC3E}">
        <p14:creationId xmlns:p14="http://schemas.microsoft.com/office/powerpoint/2010/main" val="250572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a:t>Associative links</a:t>
            </a:r>
          </a:p>
        </p:txBody>
      </p:sp>
      <p:sp>
        <p:nvSpPr>
          <p:cNvPr id="39939" name="Rectangle 3"/>
          <p:cNvSpPr>
            <a:spLocks noGrp="1" noChangeArrowheads="1"/>
          </p:cNvSpPr>
          <p:nvPr>
            <p:ph sz="quarter" idx="13"/>
          </p:nvPr>
        </p:nvSpPr>
        <p:spPr/>
        <p:txBody>
          <a:bodyPr>
            <a:normAutofit/>
          </a:bodyPr>
          <a:lstStyle/>
          <a:p>
            <a:pPr>
              <a:lnSpc>
                <a:spcPct val="90000"/>
              </a:lnSpc>
            </a:pPr>
            <a:r>
              <a:rPr lang="en-GB" sz="2800" dirty="0"/>
              <a:t>Signs are stored in memory not in syntagmatic links or sentences, but in ASSOCIATIVE groups</a:t>
            </a:r>
          </a:p>
          <a:p>
            <a:pPr>
              <a:lnSpc>
                <a:spcPct val="90000"/>
              </a:lnSpc>
            </a:pPr>
            <a:r>
              <a:rPr lang="en-GB" sz="2800" dirty="0"/>
              <a:t>ASSOCIATIVE relations are only in the mind, not in the structure of language itself, whereas SYNTAGMATIC relations are a product of linguistic structure. </a:t>
            </a:r>
          </a:p>
          <a:p>
            <a:pPr>
              <a:lnSpc>
                <a:spcPct val="90000"/>
              </a:lnSpc>
            </a:pPr>
            <a:endParaRPr lang="en-GB" sz="3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80000" cy="828000"/>
          </a:xfrm>
        </p:spPr>
        <p:txBody>
          <a:bodyPr/>
          <a:lstStyle/>
          <a:p>
            <a:r>
              <a:rPr lang="en-GB" dirty="0"/>
              <a:t>Exercise</a:t>
            </a:r>
          </a:p>
        </p:txBody>
      </p:sp>
      <p:sp>
        <p:nvSpPr>
          <p:cNvPr id="3" name="Content Placeholder 2"/>
          <p:cNvSpPr>
            <a:spLocks noGrp="1"/>
          </p:cNvSpPr>
          <p:nvPr>
            <p:ph sz="quarter" idx="13"/>
          </p:nvPr>
        </p:nvSpPr>
        <p:spPr>
          <a:xfrm>
            <a:off x="467544" y="1124744"/>
            <a:ext cx="8280000" cy="3960000"/>
          </a:xfrm>
        </p:spPr>
        <p:txBody>
          <a:bodyPr>
            <a:normAutofit fontScale="77500" lnSpcReduction="20000"/>
          </a:bodyPr>
          <a:lstStyle/>
          <a:p>
            <a:r>
              <a:rPr lang="en-GB" sz="3600" dirty="0"/>
              <a:t>What associations do you have when you hear the following words:</a:t>
            </a:r>
          </a:p>
          <a:p>
            <a:pPr marL="0" indent="0">
              <a:buNone/>
            </a:pPr>
            <a:r>
              <a:rPr lang="en-GB" sz="3600" dirty="0"/>
              <a:t>1. sweet</a:t>
            </a:r>
          </a:p>
          <a:p>
            <a:pPr marL="0" indent="0">
              <a:buNone/>
            </a:pPr>
            <a:r>
              <a:rPr lang="en-GB" sz="3600" dirty="0"/>
              <a:t>2. storm</a:t>
            </a:r>
          </a:p>
          <a:p>
            <a:pPr marL="0" indent="0">
              <a:buNone/>
            </a:pPr>
            <a:r>
              <a:rPr lang="en-GB" sz="3600" dirty="0"/>
              <a:t>3. squeeze</a:t>
            </a:r>
          </a:p>
          <a:p>
            <a:r>
              <a:rPr lang="en-GB" sz="3600" dirty="0"/>
              <a:t>How can we group these associations?</a:t>
            </a:r>
          </a:p>
          <a:p>
            <a:r>
              <a:rPr lang="en-GB" sz="3600" dirty="0"/>
              <a:t>What do word associations tell us?</a:t>
            </a:r>
          </a:p>
        </p:txBody>
      </p:sp>
    </p:spTree>
    <p:extLst>
      <p:ext uri="{BB962C8B-B14F-4D97-AF65-F5344CB8AC3E}">
        <p14:creationId xmlns:p14="http://schemas.microsoft.com/office/powerpoint/2010/main" val="22140020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r>
              <a:rPr lang="en-GB" dirty="0"/>
              <a:t>SWEET ant, cake, candies, child, memory, lover, smile, cavities</a:t>
            </a:r>
          </a:p>
          <a:p>
            <a:r>
              <a:rPr lang="en-GB" dirty="0"/>
              <a:t>STORM wind, rain, debris, destroy, thunder, tornado, stone, dust</a:t>
            </a:r>
          </a:p>
          <a:p>
            <a:r>
              <a:rPr lang="en-GB" dirty="0"/>
              <a:t>SQUEEZE lemon, orange, people, a tiny room, sponge, quiz</a:t>
            </a:r>
          </a:p>
        </p:txBody>
      </p:sp>
    </p:spTree>
    <p:extLst>
      <p:ext uri="{BB962C8B-B14F-4D97-AF65-F5344CB8AC3E}">
        <p14:creationId xmlns:p14="http://schemas.microsoft.com/office/powerpoint/2010/main" val="33959316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5538" b="6250"/>
          <a:stretch/>
        </p:blipFill>
        <p:spPr bwMode="auto">
          <a:xfrm>
            <a:off x="0" y="-171400"/>
            <a:ext cx="578498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27984" y="1628800"/>
            <a:ext cx="4104456" cy="4770537"/>
          </a:xfrm>
          <a:prstGeom prst="rect">
            <a:avLst/>
          </a:prstGeom>
          <a:noFill/>
        </p:spPr>
        <p:txBody>
          <a:bodyPr wrap="square" rtlCol="0">
            <a:spAutoFit/>
          </a:bodyPr>
          <a:lstStyle/>
          <a:p>
            <a:r>
              <a:rPr lang="en-GB" sz="2800" dirty="0"/>
              <a:t>Word associations are language-specific. Which associations  does the word “sweet” have in your first language?</a:t>
            </a:r>
          </a:p>
          <a:p>
            <a:r>
              <a:rPr lang="en-GB" sz="2800" dirty="0"/>
              <a:t>Edinburgh associative thesaurus</a:t>
            </a:r>
          </a:p>
          <a:p>
            <a:r>
              <a:rPr lang="en-GB" sz="1600" dirty="0"/>
              <a:t>http://vlado.fmf.uni-lj.si/pub/networks/data/dic/eat/Eat.htm#:~:text=The%20Edinburgh%20Associative%20Thesaurus%20(EAT,association%20as%20collected%20from%20subjects.</a:t>
            </a:r>
          </a:p>
        </p:txBody>
      </p:sp>
    </p:spTree>
    <p:extLst>
      <p:ext uri="{BB962C8B-B14F-4D97-AF65-F5344CB8AC3E}">
        <p14:creationId xmlns:p14="http://schemas.microsoft.com/office/powerpoint/2010/main" val="5362418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Word associations and</a:t>
            </a:r>
            <a:br>
              <a:rPr lang="en-GB" dirty="0"/>
            </a:br>
            <a:r>
              <a:rPr lang="en-GB" dirty="0"/>
              <a:t>lexical organisation</a:t>
            </a:r>
          </a:p>
        </p:txBody>
      </p:sp>
      <p:sp>
        <p:nvSpPr>
          <p:cNvPr id="3" name="Content Placeholder 2"/>
          <p:cNvSpPr>
            <a:spLocks noGrp="1"/>
          </p:cNvSpPr>
          <p:nvPr>
            <p:ph sz="quarter" idx="13"/>
          </p:nvPr>
        </p:nvSpPr>
        <p:spPr/>
        <p:txBody>
          <a:bodyPr>
            <a:normAutofit fontScale="92500" lnSpcReduction="20000"/>
          </a:bodyPr>
          <a:lstStyle/>
          <a:p>
            <a:r>
              <a:rPr lang="en-GB" sz="3200" dirty="0"/>
              <a:t>Words function in a semantic network of related words (Aitchison, 1994)</a:t>
            </a:r>
          </a:p>
          <a:p>
            <a:r>
              <a:rPr lang="en-GB" sz="3200" dirty="0"/>
              <a:t>Differences in lexical knowledge can be thought of as differences in the </a:t>
            </a:r>
            <a:r>
              <a:rPr lang="en-GB" sz="3200" b="1" dirty="0"/>
              <a:t>number</a:t>
            </a:r>
            <a:r>
              <a:rPr lang="en-GB" sz="3200" dirty="0"/>
              <a:t> of connections and the </a:t>
            </a:r>
            <a:r>
              <a:rPr lang="en-GB" sz="3200" b="1" dirty="0"/>
              <a:t>type</a:t>
            </a:r>
            <a:r>
              <a:rPr lang="en-GB" sz="3200" dirty="0"/>
              <a:t> of connections between words (</a:t>
            </a:r>
            <a:r>
              <a:rPr lang="en-GB" sz="3200" dirty="0" err="1"/>
              <a:t>Meara</a:t>
            </a:r>
            <a:r>
              <a:rPr lang="en-GB" sz="3200" dirty="0"/>
              <a:t> &amp; </a:t>
            </a:r>
            <a:r>
              <a:rPr lang="en-GB" sz="3200" dirty="0" err="1"/>
              <a:t>Wolter</a:t>
            </a:r>
            <a:r>
              <a:rPr lang="en-GB" sz="3200" dirty="0"/>
              <a:t>, 2004)</a:t>
            </a:r>
          </a:p>
        </p:txBody>
      </p:sp>
    </p:spTree>
    <p:extLst>
      <p:ext uri="{BB962C8B-B14F-4D97-AF65-F5344CB8AC3E}">
        <p14:creationId xmlns:p14="http://schemas.microsoft.com/office/powerpoint/2010/main" val="24529508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Syntagmatic and paradigmatic</a:t>
            </a:r>
            <a:br>
              <a:rPr lang="en-GB" sz="3200" dirty="0"/>
            </a:br>
            <a:r>
              <a:rPr lang="en-GB" sz="3200" dirty="0"/>
              <a:t>associations</a:t>
            </a:r>
          </a:p>
        </p:txBody>
      </p:sp>
      <p:sp>
        <p:nvSpPr>
          <p:cNvPr id="3" name="Content Placeholder 2"/>
          <p:cNvSpPr>
            <a:spLocks noGrp="1"/>
          </p:cNvSpPr>
          <p:nvPr>
            <p:ph sz="quarter" idx="13"/>
          </p:nvPr>
        </p:nvSpPr>
        <p:spPr/>
        <p:txBody>
          <a:bodyPr>
            <a:normAutofit fontScale="85000" lnSpcReduction="10000"/>
          </a:bodyPr>
          <a:lstStyle/>
          <a:p>
            <a:r>
              <a:rPr lang="en-GB" sz="2800" dirty="0"/>
              <a:t>Syntagmatic associations of </a:t>
            </a:r>
            <a:r>
              <a:rPr lang="en-GB" sz="2800" i="1" dirty="0"/>
              <a:t>dog</a:t>
            </a:r>
            <a:r>
              <a:rPr lang="en-GB" sz="2800" dirty="0"/>
              <a:t>: bark, spotty, naughty, bite</a:t>
            </a:r>
          </a:p>
          <a:p>
            <a:r>
              <a:rPr lang="en-GB" sz="2800" dirty="0"/>
              <a:t>Paradigmatic associations of </a:t>
            </a:r>
            <a:r>
              <a:rPr lang="en-GB" sz="2800" i="1" dirty="0"/>
              <a:t>dog</a:t>
            </a:r>
            <a:r>
              <a:rPr lang="en-GB" sz="2800" dirty="0"/>
              <a:t>: wolf, cat, animal</a:t>
            </a:r>
          </a:p>
          <a:p>
            <a:endParaRPr lang="en-GB" sz="2800" dirty="0"/>
          </a:p>
          <a:p>
            <a:r>
              <a:rPr lang="en-GB" sz="2800" dirty="0"/>
              <a:t>Children prefer syntagmatic associations and clang associations (rhyming, assonances etc.)</a:t>
            </a:r>
          </a:p>
        </p:txBody>
      </p:sp>
    </p:spTree>
    <p:extLst>
      <p:ext uri="{BB962C8B-B14F-4D97-AF65-F5344CB8AC3E}">
        <p14:creationId xmlns:p14="http://schemas.microsoft.com/office/powerpoint/2010/main" val="4165970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Words form part of networks</a:t>
            </a: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431852" y="2366963"/>
            <a:ext cx="4280296" cy="3424237"/>
          </a:xfrm>
        </p:spPr>
      </p:pic>
      <p:sp>
        <p:nvSpPr>
          <p:cNvPr id="5" name="TextBox 4"/>
          <p:cNvSpPr txBox="1"/>
          <p:nvPr/>
        </p:nvSpPr>
        <p:spPr>
          <a:xfrm>
            <a:off x="7236296" y="2636912"/>
            <a:ext cx="1907704" cy="2677656"/>
          </a:xfrm>
          <a:prstGeom prst="rect">
            <a:avLst/>
          </a:prstGeom>
          <a:noFill/>
        </p:spPr>
        <p:txBody>
          <a:bodyPr wrap="square" rtlCol="0">
            <a:spAutoFit/>
          </a:bodyPr>
          <a:lstStyle/>
          <a:p>
            <a:r>
              <a:rPr lang="en-GB" sz="2400" dirty="0"/>
              <a:t>network of words linked to SAD from  </a:t>
            </a:r>
            <a:r>
              <a:rPr lang="en-GB" sz="2400" dirty="0" err="1"/>
              <a:t>Zaversnik</a:t>
            </a:r>
            <a:r>
              <a:rPr lang="en-GB" sz="2400" dirty="0"/>
              <a:t> &amp; </a:t>
            </a:r>
            <a:r>
              <a:rPr lang="en-GB" sz="2400" dirty="0" err="1"/>
              <a:t>Batagelj</a:t>
            </a:r>
            <a:r>
              <a:rPr lang="en-GB" sz="2400" dirty="0"/>
              <a:t> (2004)</a:t>
            </a:r>
          </a:p>
        </p:txBody>
      </p:sp>
    </p:spTree>
    <p:extLst>
      <p:ext uri="{BB962C8B-B14F-4D97-AF65-F5344CB8AC3E}">
        <p14:creationId xmlns:p14="http://schemas.microsoft.com/office/powerpoint/2010/main" val="7564590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Associative networks</a:t>
            </a:r>
          </a:p>
        </p:txBody>
      </p:sp>
      <p:sp>
        <p:nvSpPr>
          <p:cNvPr id="3" name="Content Placeholder 2"/>
          <p:cNvSpPr>
            <a:spLocks noGrp="1"/>
          </p:cNvSpPr>
          <p:nvPr>
            <p:ph sz="quarter" idx="13"/>
          </p:nvPr>
        </p:nvSpPr>
        <p:spPr/>
        <p:txBody>
          <a:bodyPr/>
          <a:lstStyle/>
          <a:p>
            <a:r>
              <a:rPr lang="en-GB" dirty="0"/>
              <a:t>Size (how many points in the network)</a:t>
            </a:r>
          </a:p>
          <a:p>
            <a:r>
              <a:rPr lang="en-GB" dirty="0" err="1"/>
              <a:t>Valency</a:t>
            </a:r>
            <a:r>
              <a:rPr lang="en-GB" dirty="0"/>
              <a:t> (how many connections each point has)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306" t="47704" r="23124" b="12245"/>
          <a:stretch/>
        </p:blipFill>
        <p:spPr bwMode="auto">
          <a:xfrm>
            <a:off x="15260" y="3356992"/>
            <a:ext cx="4627983" cy="292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5697" t="16645" r="26267" b="47385"/>
          <a:stretch/>
        </p:blipFill>
        <p:spPr bwMode="auto">
          <a:xfrm>
            <a:off x="5004048" y="3429000"/>
            <a:ext cx="3647863" cy="2631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332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Models of lexical access</a:t>
            </a:r>
          </a:p>
        </p:txBody>
      </p:sp>
      <p:sp>
        <p:nvSpPr>
          <p:cNvPr id="6" name="Content Placeholder 5"/>
          <p:cNvSpPr>
            <a:spLocks noGrp="1"/>
          </p:cNvSpPr>
          <p:nvPr>
            <p:ph sz="quarter" idx="13"/>
          </p:nvPr>
        </p:nvSpPr>
        <p:spPr/>
        <p:txBody>
          <a:bodyPr>
            <a:normAutofit fontScale="92500" lnSpcReduction="10000"/>
          </a:bodyPr>
          <a:lstStyle/>
          <a:p>
            <a:r>
              <a:rPr lang="en-GB" sz="3200" dirty="0"/>
              <a:t>What is involved in accessing words during speaking or listening?</a:t>
            </a:r>
          </a:p>
          <a:p>
            <a:r>
              <a:rPr lang="en-GB" sz="3200" dirty="0"/>
              <a:t>If a speaker wants to say “cat”, what steps does s/he need to make to do so?</a:t>
            </a:r>
          </a:p>
          <a:p>
            <a:r>
              <a:rPr lang="en-GB" sz="3200" dirty="0"/>
              <a:t>What steps does the listener need to take to understand “cat”?</a:t>
            </a:r>
          </a:p>
        </p:txBody>
      </p:sp>
    </p:spTree>
    <p:extLst>
      <p:ext uri="{BB962C8B-B14F-4D97-AF65-F5344CB8AC3E}">
        <p14:creationId xmlns:p14="http://schemas.microsoft.com/office/powerpoint/2010/main" val="33309449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normAutofit lnSpcReduction="10000"/>
          </a:bodyPr>
          <a:lstStyle/>
          <a:p>
            <a:r>
              <a:rPr lang="en-GB" dirty="0"/>
              <a:t>Speaking</a:t>
            </a:r>
          </a:p>
          <a:p>
            <a:r>
              <a:rPr lang="en-GB" dirty="0"/>
              <a:t>Mental representation, referent, then sounds</a:t>
            </a:r>
          </a:p>
          <a:p>
            <a:r>
              <a:rPr lang="en-GB" dirty="0"/>
              <a:t>First native language word, then pronunciation, articulatory movements</a:t>
            </a:r>
          </a:p>
          <a:p>
            <a:r>
              <a:rPr lang="en-GB" dirty="0"/>
              <a:t>Mental connections, associations very strong</a:t>
            </a:r>
          </a:p>
          <a:p>
            <a:endParaRPr lang="en-GB" dirty="0"/>
          </a:p>
          <a:p>
            <a:r>
              <a:rPr lang="en-GB" dirty="0"/>
              <a:t>Willingness – abstract, no referent, need first language more – </a:t>
            </a:r>
            <a:r>
              <a:rPr lang="en-GB" dirty="0" err="1"/>
              <a:t>morphogical</a:t>
            </a:r>
            <a:r>
              <a:rPr lang="en-GB" dirty="0"/>
              <a:t> encoding</a:t>
            </a:r>
          </a:p>
        </p:txBody>
      </p:sp>
    </p:spTree>
    <p:extLst>
      <p:ext uri="{BB962C8B-B14F-4D97-AF65-F5344CB8AC3E}">
        <p14:creationId xmlns:p14="http://schemas.microsoft.com/office/powerpoint/2010/main" val="20845179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GB"/>
              <a:t>Overview</a:t>
            </a:r>
          </a:p>
        </p:txBody>
      </p:sp>
      <p:sp>
        <p:nvSpPr>
          <p:cNvPr id="30723" name="Rectangle 3"/>
          <p:cNvSpPr>
            <a:spLocks noGrp="1" noChangeArrowheads="1"/>
          </p:cNvSpPr>
          <p:nvPr>
            <p:ph sz="quarter" idx="13"/>
          </p:nvPr>
        </p:nvSpPr>
        <p:spPr>
          <a:xfrm>
            <a:off x="29666" y="2276872"/>
            <a:ext cx="8928992" cy="3960000"/>
          </a:xfrm>
        </p:spPr>
        <p:txBody>
          <a:bodyPr>
            <a:noAutofit/>
          </a:bodyPr>
          <a:lstStyle/>
          <a:p>
            <a:pPr>
              <a:lnSpc>
                <a:spcPct val="90000"/>
              </a:lnSpc>
            </a:pPr>
            <a:r>
              <a:rPr lang="en-GB" sz="2400" dirty="0"/>
              <a:t>Saussure’s (1916) model of lexical organisation</a:t>
            </a:r>
          </a:p>
          <a:p>
            <a:pPr>
              <a:lnSpc>
                <a:spcPct val="90000"/>
              </a:lnSpc>
            </a:pPr>
            <a:r>
              <a:rPr lang="en-GB" sz="2400" dirty="0"/>
              <a:t>What word associations can tell us about the lexicon</a:t>
            </a:r>
          </a:p>
          <a:p>
            <a:pPr>
              <a:lnSpc>
                <a:spcPct val="90000"/>
              </a:lnSpc>
            </a:pPr>
            <a:r>
              <a:rPr lang="en-GB" sz="2400" dirty="0" err="1"/>
              <a:t>Levelt’s</a:t>
            </a:r>
            <a:r>
              <a:rPr lang="en-GB" sz="2400" dirty="0"/>
              <a:t> (1989) blueprint of the speaker</a:t>
            </a:r>
          </a:p>
          <a:p>
            <a:pPr>
              <a:lnSpc>
                <a:spcPct val="90000"/>
              </a:lnSpc>
            </a:pPr>
            <a:r>
              <a:rPr lang="en-GB" sz="2400" dirty="0"/>
              <a:t>Lexical access in bilinguals and L2 learners </a:t>
            </a:r>
          </a:p>
          <a:p>
            <a:pPr lvl="1">
              <a:lnSpc>
                <a:spcPct val="90000"/>
              </a:lnSpc>
            </a:pPr>
            <a:r>
              <a:rPr lang="en-GB" sz="2400" dirty="0"/>
              <a:t>Revised Hierarchical model (Kroll &amp; Stewart, 1997)</a:t>
            </a:r>
          </a:p>
          <a:p>
            <a:pPr lvl="1">
              <a:lnSpc>
                <a:spcPct val="90000"/>
              </a:lnSpc>
            </a:pPr>
            <a:r>
              <a:rPr lang="en-GB" sz="2400" dirty="0"/>
              <a:t>Modified Hierarchical model (</a:t>
            </a:r>
            <a:r>
              <a:rPr lang="en-GB" sz="2400" dirty="0" err="1"/>
              <a:t>Pavlenko</a:t>
            </a:r>
            <a:r>
              <a:rPr lang="en-GB" sz="2400" dirty="0"/>
              <a:t>, 2009)</a:t>
            </a:r>
          </a:p>
          <a:p>
            <a:pPr lvl="1">
              <a:lnSpc>
                <a:spcPct val="90000"/>
              </a:lnSpc>
            </a:pPr>
            <a:r>
              <a:rPr lang="en-GB" sz="2400" dirty="0"/>
              <a:t>Models of lexical access in L2 learners (Jiang, 2000)</a:t>
            </a:r>
          </a:p>
          <a:p>
            <a:pPr>
              <a:lnSpc>
                <a:spcPct val="90000"/>
              </a:lnSpc>
            </a:pPr>
            <a:r>
              <a:rPr lang="en-GB" sz="2400" dirty="0"/>
              <a:t>Implications for practice</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Phonation audition circuit</a:t>
            </a:r>
            <a:br>
              <a:rPr lang="en-GB" dirty="0"/>
            </a:br>
            <a:r>
              <a:rPr lang="en-GB" dirty="0"/>
              <a:t>(Saussure, 1916)</a:t>
            </a: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788024" y="2060848"/>
            <a:ext cx="3388965" cy="3017912"/>
          </a:xfrm>
        </p:spPr>
      </p:pic>
      <p:sp>
        <p:nvSpPr>
          <p:cNvPr id="5" name="TextBox 4"/>
          <p:cNvSpPr txBox="1"/>
          <p:nvPr/>
        </p:nvSpPr>
        <p:spPr>
          <a:xfrm>
            <a:off x="539552" y="2204864"/>
            <a:ext cx="3600400" cy="3970318"/>
          </a:xfrm>
          <a:prstGeom prst="rect">
            <a:avLst/>
          </a:prstGeom>
          <a:noFill/>
        </p:spPr>
        <p:txBody>
          <a:bodyPr wrap="square" rtlCol="0">
            <a:spAutoFit/>
          </a:bodyPr>
          <a:lstStyle/>
          <a:p>
            <a:r>
              <a:rPr lang="en-GB" b="1" dirty="0"/>
              <a:t>The mental facts (concepts) are associated with the representations of the linguistic sounds (sound-images). A given concept unlocks a corresponding sound-image in the brain; this purely </a:t>
            </a:r>
            <a:r>
              <a:rPr lang="en-GB" b="1" i="1" dirty="0"/>
              <a:t>psychological</a:t>
            </a:r>
            <a:r>
              <a:rPr lang="en-GB" b="1" dirty="0"/>
              <a:t> phenomenon is followed in turn by a </a:t>
            </a:r>
            <a:r>
              <a:rPr lang="en-GB" b="1" i="1" dirty="0"/>
              <a:t>physiological</a:t>
            </a:r>
            <a:r>
              <a:rPr lang="en-GB" b="1" dirty="0"/>
              <a:t> process: the brain transmits an impulse corresponding to the image to the organs used in producing sounds.</a:t>
            </a:r>
            <a:endParaRPr lang="en-GB" dirty="0"/>
          </a:p>
        </p:txBody>
      </p:sp>
    </p:spTree>
    <p:extLst>
      <p:ext uri="{BB962C8B-B14F-4D97-AF65-F5344CB8AC3E}">
        <p14:creationId xmlns:p14="http://schemas.microsoft.com/office/powerpoint/2010/main" val="28045530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76672"/>
            <a:ext cx="8280000" cy="828000"/>
          </a:xfrm>
        </p:spPr>
        <p:txBody>
          <a:bodyPr/>
          <a:lstStyle/>
          <a:p>
            <a:r>
              <a:rPr lang="en-GB" dirty="0"/>
              <a:t>The speech chain</a:t>
            </a: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51520" y="332656"/>
            <a:ext cx="7200800" cy="6192688"/>
          </a:xfrm>
        </p:spPr>
      </p:pic>
      <p:sp>
        <p:nvSpPr>
          <p:cNvPr id="5" name="TextBox 4"/>
          <p:cNvSpPr txBox="1"/>
          <p:nvPr/>
        </p:nvSpPr>
        <p:spPr>
          <a:xfrm>
            <a:off x="7668344" y="4509120"/>
            <a:ext cx="1224136" cy="1569660"/>
          </a:xfrm>
          <a:prstGeom prst="rect">
            <a:avLst/>
          </a:prstGeom>
          <a:noFill/>
        </p:spPr>
        <p:txBody>
          <a:bodyPr wrap="square" rtlCol="0">
            <a:spAutoFit/>
          </a:bodyPr>
          <a:lstStyle/>
          <a:p>
            <a:r>
              <a:rPr lang="en-GB" sz="1200" u="sng" dirty="0"/>
              <a:t>Laboratory on the Physiology, Acoustics, and Perception of Speech, Fall 2001. MIT open courseware.</a:t>
            </a:r>
            <a:endParaRPr lang="en-GB" sz="1200" dirty="0"/>
          </a:p>
        </p:txBody>
      </p:sp>
    </p:spTree>
    <p:extLst>
      <p:ext uri="{BB962C8B-B14F-4D97-AF65-F5344CB8AC3E}">
        <p14:creationId xmlns:p14="http://schemas.microsoft.com/office/powerpoint/2010/main" val="6909122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endParaRPr lang="en-GB" sz="3200" dirty="0"/>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619672" y="0"/>
            <a:ext cx="7524328" cy="6858000"/>
          </a:xfrm>
        </p:spPr>
      </p:pic>
      <p:sp>
        <p:nvSpPr>
          <p:cNvPr id="5" name="TextBox 4"/>
          <p:cNvSpPr txBox="1"/>
          <p:nvPr/>
        </p:nvSpPr>
        <p:spPr>
          <a:xfrm>
            <a:off x="185798" y="2077075"/>
            <a:ext cx="1505882" cy="2677656"/>
          </a:xfrm>
          <a:prstGeom prst="rect">
            <a:avLst/>
          </a:prstGeom>
          <a:noFill/>
        </p:spPr>
        <p:txBody>
          <a:bodyPr wrap="square" rtlCol="0">
            <a:spAutoFit/>
          </a:bodyPr>
          <a:lstStyle/>
          <a:p>
            <a:r>
              <a:rPr lang="en-GB" sz="2800" dirty="0" err="1"/>
              <a:t>Levelt’s</a:t>
            </a:r>
            <a:r>
              <a:rPr lang="en-GB" sz="2800" dirty="0"/>
              <a:t> (1989) blue-print of the speaker</a:t>
            </a:r>
          </a:p>
        </p:txBody>
      </p:sp>
    </p:spTree>
    <p:extLst>
      <p:ext uri="{BB962C8B-B14F-4D97-AF65-F5344CB8AC3E}">
        <p14:creationId xmlns:p14="http://schemas.microsoft.com/office/powerpoint/2010/main" val="7476756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a:t>Icons </a:t>
            </a:r>
          </a:p>
        </p:txBody>
      </p:sp>
      <p:sp>
        <p:nvSpPr>
          <p:cNvPr id="10243" name="Rectangle 3"/>
          <p:cNvSpPr>
            <a:spLocks noGrp="1" noChangeArrowheads="1"/>
          </p:cNvSpPr>
          <p:nvPr>
            <p:ph type="body" sz="half" idx="1"/>
          </p:nvPr>
        </p:nvSpPr>
        <p:spPr/>
        <p:txBody>
          <a:bodyPr>
            <a:normAutofit fontScale="85000" lnSpcReduction="20000"/>
          </a:bodyPr>
          <a:lstStyle/>
          <a:p>
            <a:r>
              <a:rPr lang="en-GB" sz="2800"/>
              <a:t>Icons – signifier bears a close relationship to the signified they refer to.</a:t>
            </a:r>
          </a:p>
          <a:p>
            <a:r>
              <a:rPr lang="en-GB" sz="2800"/>
              <a:t>a photograph of a person; </a:t>
            </a:r>
          </a:p>
          <a:p>
            <a:r>
              <a:rPr lang="en-GB" sz="2800"/>
              <a:t>a road sign with a person</a:t>
            </a:r>
          </a:p>
          <a:p>
            <a:r>
              <a:rPr lang="en-GB" sz="2800"/>
              <a:t>Onomatopoeic words: whisper, cuckoo, splash, crash</a:t>
            </a:r>
          </a:p>
        </p:txBody>
      </p:sp>
      <p:pic>
        <p:nvPicPr>
          <p:cNvPr id="10247" name="Picture 7" descr="tsnp-35"/>
          <p:cNvPicPr>
            <a:picLocks noGrp="1" noChangeAspect="1" noChangeArrowheads="1"/>
          </p:cNvPicPr>
          <p:nvPr>
            <p:ph sz="quarter" idx="2"/>
          </p:nvPr>
        </p:nvPicPr>
        <p:blipFill>
          <a:blip r:embed="rId3" cstate="print"/>
          <a:srcRect/>
          <a:stretch>
            <a:fillRect/>
          </a:stretch>
        </p:blipFill>
        <p:spPr>
          <a:xfrm>
            <a:off x="6500813" y="1619250"/>
            <a:ext cx="1239837" cy="1239838"/>
          </a:xfrm>
        </p:spPr>
      </p:pic>
      <p:pic>
        <p:nvPicPr>
          <p:cNvPr id="10248" name="Picture 8" descr="tsne-35"/>
          <p:cNvPicPr>
            <a:picLocks noGrp="1" noChangeAspect="1" noChangeArrowheads="1"/>
          </p:cNvPicPr>
          <p:nvPr>
            <p:ph sz="quarter" idx="3"/>
          </p:nvPr>
        </p:nvPicPr>
        <p:blipFill>
          <a:blip r:embed="rId4" cstate="print"/>
          <a:srcRect/>
          <a:stretch>
            <a:fillRect/>
          </a:stretch>
        </p:blipFill>
        <p:spPr>
          <a:xfrm>
            <a:off x="6500813" y="4103688"/>
            <a:ext cx="1095375" cy="1095375"/>
          </a:xfrm>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Levelt’s</a:t>
            </a:r>
            <a:r>
              <a:rPr lang="en-GB" dirty="0"/>
              <a:t> blueprint of </a:t>
            </a:r>
            <a:br>
              <a:rPr lang="en-GB" dirty="0"/>
            </a:br>
            <a:r>
              <a:rPr lang="en-GB" dirty="0"/>
              <a:t>the speaker</a:t>
            </a:r>
          </a:p>
        </p:txBody>
      </p:sp>
      <p:sp>
        <p:nvSpPr>
          <p:cNvPr id="3" name="Content Placeholder 2"/>
          <p:cNvSpPr>
            <a:spLocks noGrp="1"/>
          </p:cNvSpPr>
          <p:nvPr>
            <p:ph sz="quarter" idx="13"/>
          </p:nvPr>
        </p:nvSpPr>
        <p:spPr/>
        <p:txBody>
          <a:bodyPr>
            <a:normAutofit fontScale="92500" lnSpcReduction="20000"/>
          </a:bodyPr>
          <a:lstStyle/>
          <a:p>
            <a:r>
              <a:rPr lang="en-GB" dirty="0"/>
              <a:t>Macro planning: </a:t>
            </a:r>
          </a:p>
          <a:p>
            <a:pPr lvl="1"/>
            <a:r>
              <a:rPr lang="en-GB" dirty="0"/>
              <a:t>selection of information to be expressed.</a:t>
            </a:r>
          </a:p>
          <a:p>
            <a:pPr lvl="1"/>
            <a:r>
              <a:rPr lang="en-GB" dirty="0"/>
              <a:t>elaboration of communicative goal into a series of </a:t>
            </a:r>
            <a:r>
              <a:rPr lang="en-GB" dirty="0" err="1"/>
              <a:t>subgoals</a:t>
            </a:r>
            <a:r>
              <a:rPr lang="en-GB" dirty="0"/>
              <a:t> (e.g. route direction) – </a:t>
            </a:r>
            <a:r>
              <a:rPr lang="en-GB" dirty="0" err="1"/>
              <a:t>spatio</a:t>
            </a:r>
            <a:r>
              <a:rPr lang="en-GB" dirty="0"/>
              <a:t>-temporal images</a:t>
            </a:r>
          </a:p>
          <a:p>
            <a:pPr>
              <a:buNone/>
            </a:pPr>
            <a:endParaRPr lang="en-GB" dirty="0"/>
          </a:p>
          <a:p>
            <a:r>
              <a:rPr lang="en-GB" dirty="0" err="1"/>
              <a:t>Microplanning</a:t>
            </a:r>
            <a:r>
              <a:rPr lang="en-GB" dirty="0"/>
              <a:t>:</a:t>
            </a:r>
          </a:p>
          <a:p>
            <a:pPr lvl="1"/>
            <a:r>
              <a:rPr lang="en-GB" dirty="0"/>
              <a:t>Shaping of the message to turn it into a propositional form: a preverbal message (topic, focus; perspective)</a:t>
            </a:r>
          </a:p>
          <a:p>
            <a:pPr lvl="1"/>
            <a:r>
              <a:rPr lang="en-GB" dirty="0"/>
              <a:t>I will send you the money next week</a:t>
            </a:r>
          </a:p>
          <a:p>
            <a:pPr lvl="1"/>
            <a:r>
              <a:rPr lang="en-GB" dirty="0"/>
              <a:t>The money I will send you next week (“</a:t>
            </a:r>
            <a:r>
              <a:rPr lang="en-GB" dirty="0" err="1"/>
              <a:t>topicalized</a:t>
            </a:r>
            <a:r>
              <a:rPr lang="en-GB" dirty="0"/>
              <a:t>”)</a:t>
            </a:r>
          </a:p>
        </p:txBody>
      </p:sp>
    </p:spTree>
    <p:extLst>
      <p:ext uri="{BB962C8B-B14F-4D97-AF65-F5344CB8AC3E}">
        <p14:creationId xmlns:p14="http://schemas.microsoft.com/office/powerpoint/2010/main" val="1697643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Incremental processing</a:t>
            </a:r>
          </a:p>
        </p:txBody>
      </p:sp>
      <p:sp>
        <p:nvSpPr>
          <p:cNvPr id="3" name="Content Placeholder 2"/>
          <p:cNvSpPr>
            <a:spLocks noGrp="1"/>
          </p:cNvSpPr>
          <p:nvPr>
            <p:ph sz="quarter" idx="13"/>
          </p:nvPr>
        </p:nvSpPr>
        <p:spPr>
          <a:xfrm>
            <a:off x="457200" y="1600200"/>
            <a:ext cx="8507288" cy="4525963"/>
          </a:xfrm>
        </p:spPr>
        <p:txBody>
          <a:bodyPr>
            <a:normAutofit fontScale="85000" lnSpcReduction="10000"/>
          </a:bodyPr>
          <a:lstStyle/>
          <a:p>
            <a:endParaRPr lang="en-GB" dirty="0"/>
          </a:p>
          <a:p>
            <a:endParaRPr lang="en-GB" dirty="0"/>
          </a:p>
          <a:p>
            <a:r>
              <a:rPr lang="en-GB" sz="3200" dirty="0"/>
              <a:t>Processing is not strictly serial:  planning, encoding and articulating can run in parallel.</a:t>
            </a:r>
          </a:p>
          <a:p>
            <a:r>
              <a:rPr lang="en-GB" sz="3200" dirty="0"/>
              <a:t>The next processor works on the still incomplete output of the previous processor.</a:t>
            </a:r>
          </a:p>
          <a:p>
            <a:r>
              <a:rPr lang="en-GB" sz="3200" dirty="0"/>
              <a:t>Look ahead. Compare the pronunciation of:</a:t>
            </a:r>
          </a:p>
          <a:p>
            <a:pPr lvl="1"/>
            <a:r>
              <a:rPr lang="en-GB" sz="3200" i="1" dirty="0"/>
              <a:t>Sixteen</a:t>
            </a:r>
          </a:p>
          <a:p>
            <a:pPr lvl="1"/>
            <a:r>
              <a:rPr lang="en-GB" sz="3200" i="1" dirty="0"/>
              <a:t>Sixteen dollars</a:t>
            </a:r>
          </a:p>
        </p:txBody>
      </p:sp>
    </p:spTree>
    <p:extLst>
      <p:ext uri="{BB962C8B-B14F-4D97-AF65-F5344CB8AC3E}">
        <p14:creationId xmlns:p14="http://schemas.microsoft.com/office/powerpoint/2010/main" val="2115121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208"/>
            <a:ext cx="8712968" cy="1143000"/>
          </a:xfrm>
        </p:spPr>
        <p:txBody>
          <a:bodyPr/>
          <a:lstStyle/>
          <a:p>
            <a:r>
              <a:rPr lang="en-GB" dirty="0"/>
              <a:t>Executive control and </a:t>
            </a:r>
            <a:br>
              <a:rPr lang="en-GB" dirty="0"/>
            </a:br>
            <a:r>
              <a:rPr lang="en-GB" dirty="0"/>
              <a:t>automaticity</a:t>
            </a:r>
          </a:p>
        </p:txBody>
      </p:sp>
      <p:sp>
        <p:nvSpPr>
          <p:cNvPr id="3" name="Content Placeholder 2"/>
          <p:cNvSpPr>
            <a:spLocks noGrp="1"/>
          </p:cNvSpPr>
          <p:nvPr>
            <p:ph sz="quarter" idx="13"/>
          </p:nvPr>
        </p:nvSpPr>
        <p:spPr>
          <a:xfrm>
            <a:off x="457200" y="1268760"/>
            <a:ext cx="8229600" cy="4857403"/>
          </a:xfrm>
        </p:spPr>
        <p:txBody>
          <a:bodyPr>
            <a:normAutofit fontScale="77500" lnSpcReduction="20000"/>
          </a:bodyPr>
          <a:lstStyle/>
          <a:p>
            <a:r>
              <a:rPr lang="en-GB" sz="2800" dirty="0"/>
              <a:t>Controlled and automatic processing</a:t>
            </a:r>
          </a:p>
          <a:p>
            <a:r>
              <a:rPr lang="en-GB" sz="2800" dirty="0"/>
              <a:t>Are the different components of the processing model subject to central, executive control?</a:t>
            </a:r>
          </a:p>
          <a:p>
            <a:pPr marL="342900" lvl="1" indent="-342900">
              <a:buFont typeface="Arial" pitchFamily="34" charset="0"/>
              <a:buChar char="•"/>
            </a:pPr>
            <a:r>
              <a:rPr lang="en-GB" sz="2800" dirty="0"/>
              <a:t>Automatic processes are executed without intention or conscious awareness. </a:t>
            </a:r>
          </a:p>
          <a:p>
            <a:pPr marL="742950" lvl="2" indent="-342900">
              <a:buNone/>
            </a:pPr>
            <a:r>
              <a:rPr lang="en-GB" sz="2800" dirty="0"/>
              <a:t>- Inflexible, hard to alter</a:t>
            </a:r>
          </a:p>
          <a:p>
            <a:pPr marL="742950" lvl="2" indent="-342900">
              <a:buNone/>
            </a:pPr>
            <a:r>
              <a:rPr lang="en-GB" sz="2800" dirty="0"/>
              <a:t>- fast</a:t>
            </a:r>
          </a:p>
          <a:p>
            <a:r>
              <a:rPr lang="en-GB" sz="2800" dirty="0"/>
              <a:t>Controlled processes demand </a:t>
            </a:r>
            <a:r>
              <a:rPr lang="en-GB" sz="2800" dirty="0" err="1"/>
              <a:t>attentional</a:t>
            </a:r>
            <a:r>
              <a:rPr lang="en-GB" sz="2800" dirty="0"/>
              <a:t> resources</a:t>
            </a:r>
          </a:p>
          <a:p>
            <a:pPr lvl="1"/>
            <a:r>
              <a:rPr lang="en-GB" sz="2800" dirty="0"/>
              <a:t>Attention only for a few things in working memory</a:t>
            </a:r>
          </a:p>
          <a:p>
            <a:pPr lvl="1"/>
            <a:r>
              <a:rPr lang="en-GB" sz="2800" dirty="0"/>
              <a:t>Level of awareness</a:t>
            </a:r>
          </a:p>
          <a:p>
            <a:pPr lvl="1"/>
            <a:r>
              <a:rPr lang="en-GB" sz="2800" dirty="0"/>
              <a:t>Serial</a:t>
            </a:r>
          </a:p>
          <a:p>
            <a:pPr lvl="1"/>
            <a:r>
              <a:rPr lang="en-GB" sz="2800" dirty="0"/>
              <a:t>slow</a:t>
            </a:r>
          </a:p>
          <a:p>
            <a:pPr lvl="1"/>
            <a:endParaRPr lang="en-GB" dirty="0"/>
          </a:p>
        </p:txBody>
      </p:sp>
    </p:spTree>
    <p:extLst>
      <p:ext uri="{BB962C8B-B14F-4D97-AF65-F5344CB8AC3E}">
        <p14:creationId xmlns:p14="http://schemas.microsoft.com/office/powerpoint/2010/main" val="36599956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Controlled and </a:t>
            </a:r>
            <a:br>
              <a:rPr lang="en-GB" dirty="0"/>
            </a:br>
            <a:r>
              <a:rPr lang="en-GB" dirty="0"/>
              <a:t>automatic processing</a:t>
            </a:r>
          </a:p>
        </p:txBody>
      </p:sp>
      <p:sp>
        <p:nvSpPr>
          <p:cNvPr id="3" name="Content Placeholder 2"/>
          <p:cNvSpPr>
            <a:spLocks noGrp="1"/>
          </p:cNvSpPr>
          <p:nvPr>
            <p:ph sz="quarter" idx="13"/>
          </p:nvPr>
        </p:nvSpPr>
        <p:spPr/>
        <p:txBody>
          <a:bodyPr>
            <a:normAutofit fontScale="92500" lnSpcReduction="20000"/>
          </a:bodyPr>
          <a:lstStyle/>
          <a:p>
            <a:r>
              <a:rPr lang="en-GB" dirty="0" err="1"/>
              <a:t>Conceptualiser</a:t>
            </a:r>
            <a:r>
              <a:rPr lang="en-GB" dirty="0"/>
              <a:t>: highly controlled processing</a:t>
            </a:r>
          </a:p>
          <a:p>
            <a:r>
              <a:rPr lang="en-GB" dirty="0"/>
              <a:t>Message construction and monitoring (self-corrections done with awareness)</a:t>
            </a:r>
          </a:p>
          <a:p>
            <a:r>
              <a:rPr lang="en-GB" dirty="0"/>
              <a:t>All other components: largely automatic.</a:t>
            </a:r>
          </a:p>
          <a:p>
            <a:pPr lvl="1"/>
            <a:r>
              <a:rPr lang="en-GB" dirty="0"/>
              <a:t>We don’t need to reflect on whether to make the recipient of </a:t>
            </a:r>
            <a:r>
              <a:rPr lang="en-GB" i="1" dirty="0"/>
              <a:t>give</a:t>
            </a:r>
            <a:r>
              <a:rPr lang="en-GB" dirty="0"/>
              <a:t> an indirect object/oblique object</a:t>
            </a:r>
          </a:p>
          <a:p>
            <a:pPr lvl="1"/>
            <a:r>
              <a:rPr lang="en-GB" dirty="0"/>
              <a:t>Many conversational skills (deciding when and how to take a turn) are well-known procedures – not invented time and again</a:t>
            </a:r>
          </a:p>
          <a:p>
            <a:pPr lvl="1"/>
            <a:r>
              <a:rPr lang="en-GB" dirty="0"/>
              <a:t>Selection of 2 to 3 words per second. Too fast for conscious processing.</a:t>
            </a:r>
          </a:p>
        </p:txBody>
      </p:sp>
    </p:spTree>
    <p:extLst>
      <p:ext uri="{BB962C8B-B14F-4D97-AF65-F5344CB8AC3E}">
        <p14:creationId xmlns:p14="http://schemas.microsoft.com/office/powerpoint/2010/main" val="30987618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764704"/>
            <a:ext cx="8280000" cy="792088"/>
          </a:xfrm>
        </p:spPr>
        <p:txBody>
          <a:bodyPr/>
          <a:lstStyle/>
          <a:p>
            <a:r>
              <a:rPr lang="en-GB" sz="3600" dirty="0"/>
              <a:t>Word associations in L2 learners</a:t>
            </a:r>
          </a:p>
        </p:txBody>
      </p:sp>
      <p:sp>
        <p:nvSpPr>
          <p:cNvPr id="3" name="Content Placeholder 2"/>
          <p:cNvSpPr>
            <a:spLocks noGrp="1"/>
          </p:cNvSpPr>
          <p:nvPr>
            <p:ph sz="quarter" idx="13"/>
          </p:nvPr>
        </p:nvSpPr>
        <p:spPr>
          <a:xfrm>
            <a:off x="539552" y="1628800"/>
            <a:ext cx="8280000" cy="3960000"/>
          </a:xfrm>
        </p:spPr>
        <p:txBody>
          <a:bodyPr>
            <a:normAutofit fontScale="85000" lnSpcReduction="20000"/>
          </a:bodyPr>
          <a:lstStyle/>
          <a:p>
            <a:r>
              <a:rPr lang="en-GB" sz="3200" dirty="0"/>
              <a:t>L2 learners’ word associations differ from those of native speakers</a:t>
            </a:r>
          </a:p>
          <a:p>
            <a:pPr lvl="1"/>
            <a:r>
              <a:rPr lang="en-GB" sz="3200" dirty="0"/>
              <a:t>Less stable, idiosyncratic</a:t>
            </a:r>
          </a:p>
          <a:p>
            <a:r>
              <a:rPr lang="en-GB" sz="3200" dirty="0"/>
              <a:t>Links between words in the L2 lexicon are tenuous, quickly overridden by phonological similarities.</a:t>
            </a:r>
          </a:p>
          <a:p>
            <a:r>
              <a:rPr lang="en-GB" sz="3200" dirty="0"/>
              <a:t>What happens to new words that are acquired?</a:t>
            </a:r>
          </a:p>
          <a:p>
            <a:endParaRPr lang="en-GB" sz="3200" dirty="0"/>
          </a:p>
        </p:txBody>
      </p:sp>
    </p:spTree>
    <p:extLst>
      <p:ext uri="{BB962C8B-B14F-4D97-AF65-F5344CB8AC3E}">
        <p14:creationId xmlns:p14="http://schemas.microsoft.com/office/powerpoint/2010/main" val="26313319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Associative chains</a:t>
            </a:r>
          </a:p>
        </p:txBody>
      </p:sp>
      <p:sp>
        <p:nvSpPr>
          <p:cNvPr id="3" name="Content Placeholder 2"/>
          <p:cNvSpPr>
            <a:spLocks noGrp="1"/>
          </p:cNvSpPr>
          <p:nvPr>
            <p:ph sz="quarter" idx="13"/>
          </p:nvPr>
        </p:nvSpPr>
        <p:spPr/>
        <p:txBody>
          <a:bodyPr>
            <a:normAutofit fontScale="77500" lnSpcReduction="20000"/>
          </a:bodyPr>
          <a:lstStyle/>
          <a:p>
            <a:r>
              <a:rPr lang="en-GB" sz="3200" dirty="0"/>
              <a:t>Can you make links between the following words?</a:t>
            </a:r>
            <a:endParaRPr lang="en-GB" dirty="0"/>
          </a:p>
          <a:p>
            <a:r>
              <a:rPr lang="en-GB" sz="2800" dirty="0"/>
              <a:t>How do we get from </a:t>
            </a:r>
            <a:r>
              <a:rPr lang="en-GB" sz="2800" i="1" dirty="0"/>
              <a:t>publication</a:t>
            </a:r>
            <a:r>
              <a:rPr lang="en-GB" sz="2800" dirty="0"/>
              <a:t> to </a:t>
            </a:r>
            <a:r>
              <a:rPr lang="en-GB" sz="2800" i="1" dirty="0"/>
              <a:t>captivity?</a:t>
            </a:r>
          </a:p>
          <a:p>
            <a:r>
              <a:rPr lang="en-GB" sz="2800" dirty="0"/>
              <a:t>Publication – journalist – illegal -captivity</a:t>
            </a:r>
            <a:endParaRPr lang="en-GB" sz="3200" dirty="0"/>
          </a:p>
          <a:p>
            <a:r>
              <a:rPr lang="en-GB" sz="3200" dirty="0"/>
              <a:t>1. cold…. desire</a:t>
            </a:r>
          </a:p>
          <a:p>
            <a:r>
              <a:rPr lang="en-GB" sz="3200" dirty="0"/>
              <a:t>2. temptation…. conqueror</a:t>
            </a:r>
          </a:p>
          <a:p>
            <a:r>
              <a:rPr lang="en-GB" sz="3200" dirty="0"/>
              <a:t>3. benefit…. witness  (</a:t>
            </a:r>
            <a:r>
              <a:rPr lang="en-GB" sz="3200" dirty="0" err="1"/>
              <a:t>Meara</a:t>
            </a:r>
            <a:r>
              <a:rPr lang="en-GB" sz="3200" dirty="0"/>
              <a:t>, 2009)</a:t>
            </a:r>
          </a:p>
          <a:p>
            <a:endParaRPr lang="en-GB" sz="3200" dirty="0"/>
          </a:p>
        </p:txBody>
      </p:sp>
    </p:spTree>
    <p:extLst>
      <p:ext uri="{BB962C8B-B14F-4D97-AF65-F5344CB8AC3E}">
        <p14:creationId xmlns:p14="http://schemas.microsoft.com/office/powerpoint/2010/main" val="12189124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dirty="0"/>
              <a:t>Langue and parole</a:t>
            </a:r>
          </a:p>
        </p:txBody>
      </p:sp>
      <p:sp>
        <p:nvSpPr>
          <p:cNvPr id="34819" name="Rectangle 3"/>
          <p:cNvSpPr>
            <a:spLocks noGrp="1" noChangeArrowheads="1"/>
          </p:cNvSpPr>
          <p:nvPr>
            <p:ph sz="quarter" idx="13"/>
          </p:nvPr>
        </p:nvSpPr>
        <p:spPr>
          <a:xfrm>
            <a:off x="457200" y="1268413"/>
            <a:ext cx="8686800" cy="4857750"/>
          </a:xfrm>
        </p:spPr>
        <p:txBody>
          <a:bodyPr/>
          <a:lstStyle/>
          <a:p>
            <a:pPr>
              <a:lnSpc>
                <a:spcPct val="80000"/>
              </a:lnSpc>
            </a:pPr>
            <a:endParaRPr lang="en-GB" dirty="0"/>
          </a:p>
          <a:p>
            <a:pPr>
              <a:lnSpc>
                <a:spcPct val="80000"/>
              </a:lnSpc>
            </a:pPr>
            <a:endParaRPr lang="en-GB" dirty="0"/>
          </a:p>
          <a:p>
            <a:pPr>
              <a:lnSpc>
                <a:spcPct val="80000"/>
              </a:lnSpc>
            </a:pPr>
            <a:endParaRPr lang="en-GB" dirty="0"/>
          </a:p>
          <a:p>
            <a:pPr>
              <a:lnSpc>
                <a:spcPct val="80000"/>
              </a:lnSpc>
            </a:pPr>
            <a:r>
              <a:rPr lang="en-GB" sz="2800" dirty="0"/>
              <a:t>langue (social, abstract) - a system of signs</a:t>
            </a:r>
          </a:p>
          <a:p>
            <a:pPr>
              <a:lnSpc>
                <a:spcPct val="80000"/>
              </a:lnSpc>
            </a:pPr>
            <a:r>
              <a:rPr lang="en-GB" sz="2800" dirty="0"/>
              <a:t>parole (individual, concrete)</a:t>
            </a:r>
          </a:p>
          <a:p>
            <a:pPr>
              <a:lnSpc>
                <a:spcPct val="80000"/>
              </a:lnSpc>
            </a:pPr>
            <a:r>
              <a:rPr lang="en-GB" sz="2800" dirty="0"/>
              <a:t>These two together form "le </a:t>
            </a:r>
            <a:r>
              <a:rPr lang="en-GB" sz="2800" dirty="0" err="1"/>
              <a:t>langage</a:t>
            </a:r>
            <a:r>
              <a:rPr lang="en-GB" sz="2800" dirty="0"/>
              <a:t>“ (language)</a:t>
            </a:r>
          </a:p>
          <a:p>
            <a:pPr>
              <a:lnSpc>
                <a:spcPct val="80000"/>
              </a:lnSpc>
            </a:pPr>
            <a:r>
              <a:rPr lang="en-GB" sz="2800" dirty="0"/>
              <a:t>The object of Linguistics: langue</a:t>
            </a:r>
          </a:p>
        </p:txBody>
      </p:sp>
      <p:pic>
        <p:nvPicPr>
          <p:cNvPr id="4" name="Picture 4" descr="180px-Ferdinand_de_Saussure"/>
          <p:cNvPicPr>
            <a:picLocks noChangeAspect="1" noChangeArrowheads="1"/>
          </p:cNvPicPr>
          <p:nvPr/>
        </p:nvPicPr>
        <p:blipFill>
          <a:blip r:embed="rId3" cstate="print"/>
          <a:srcRect/>
          <a:stretch>
            <a:fillRect/>
          </a:stretch>
        </p:blipFill>
        <p:spPr bwMode="auto">
          <a:xfrm>
            <a:off x="7147600" y="4077072"/>
            <a:ext cx="1879507" cy="1919610"/>
          </a:xfrm>
          <a:prstGeom prst="rect">
            <a:avLst/>
          </a:prstGeom>
          <a:noFill/>
          <a:ln w="9525">
            <a:noFill/>
            <a:miter lim="800000"/>
            <a:headEnd/>
            <a:tailEnd/>
          </a:ln>
          <a:effectLst/>
        </p:spPr>
      </p:pic>
      <p:sp>
        <p:nvSpPr>
          <p:cNvPr id="2" name="TextBox 1"/>
          <p:cNvSpPr txBox="1"/>
          <p:nvPr/>
        </p:nvSpPr>
        <p:spPr>
          <a:xfrm>
            <a:off x="899592" y="4596190"/>
            <a:ext cx="4104456" cy="1569660"/>
          </a:xfrm>
          <a:prstGeom prst="rect">
            <a:avLst/>
          </a:prstGeom>
          <a:noFill/>
        </p:spPr>
        <p:txBody>
          <a:bodyPr wrap="square" rtlCol="0">
            <a:spAutoFit/>
          </a:bodyPr>
          <a:lstStyle/>
          <a:p>
            <a:r>
              <a:rPr lang="en-GB" sz="3200" dirty="0"/>
              <a:t>Ferdinand de Saussure </a:t>
            </a:r>
            <a:br>
              <a:rPr lang="en-GB" sz="3200" dirty="0"/>
            </a:br>
            <a:r>
              <a:rPr lang="en-GB" sz="3200" dirty="0"/>
              <a:t>(1857-1913) </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normAutofit fontScale="92500" lnSpcReduction="20000"/>
          </a:bodyPr>
          <a:lstStyle/>
          <a:p>
            <a:r>
              <a:rPr lang="en-GB" dirty="0"/>
              <a:t>1. cold…. Desire:  cold warm tea desire</a:t>
            </a:r>
          </a:p>
          <a:p>
            <a:r>
              <a:rPr lang="en-GB" dirty="0"/>
              <a:t>Cold light depressed desire</a:t>
            </a:r>
          </a:p>
          <a:p>
            <a:r>
              <a:rPr lang="en-GB" dirty="0"/>
              <a:t>Cold food fish and chips desire</a:t>
            </a:r>
          </a:p>
          <a:p>
            <a:r>
              <a:rPr lang="en-GB" dirty="0"/>
              <a:t>2. temptation…. Conqueror</a:t>
            </a:r>
          </a:p>
          <a:p>
            <a:r>
              <a:rPr lang="en-GB" dirty="0"/>
              <a:t>Temptation power battle conqueror</a:t>
            </a:r>
          </a:p>
          <a:p>
            <a:endParaRPr lang="en-GB" dirty="0"/>
          </a:p>
          <a:p>
            <a:r>
              <a:rPr lang="en-GB" dirty="0"/>
              <a:t>3. benefit…. Witness</a:t>
            </a:r>
          </a:p>
          <a:p>
            <a:r>
              <a:rPr lang="en-GB" dirty="0"/>
              <a:t>Benefit smuggle crime witness</a:t>
            </a:r>
          </a:p>
        </p:txBody>
      </p:sp>
    </p:spTree>
    <p:extLst>
      <p:ext uri="{BB962C8B-B14F-4D97-AF65-F5344CB8AC3E}">
        <p14:creationId xmlns:p14="http://schemas.microsoft.com/office/powerpoint/2010/main" val="5868172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80000" cy="828000"/>
          </a:xfrm>
        </p:spPr>
        <p:txBody>
          <a:bodyPr/>
          <a:lstStyle/>
          <a:p>
            <a:r>
              <a:rPr lang="en-GB" dirty="0"/>
              <a:t>Word associations in L2</a:t>
            </a:r>
          </a:p>
        </p:txBody>
      </p:sp>
      <p:sp>
        <p:nvSpPr>
          <p:cNvPr id="3" name="Content Placeholder 2"/>
          <p:cNvSpPr>
            <a:spLocks noGrp="1"/>
          </p:cNvSpPr>
          <p:nvPr>
            <p:ph sz="quarter" idx="13"/>
          </p:nvPr>
        </p:nvSpPr>
        <p:spPr>
          <a:xfrm>
            <a:off x="323528" y="1122952"/>
            <a:ext cx="8280000" cy="3960000"/>
          </a:xfrm>
        </p:spPr>
        <p:txBody>
          <a:bodyPr/>
          <a:lstStyle/>
          <a:p>
            <a:r>
              <a:rPr lang="en-GB" sz="3200" dirty="0"/>
              <a:t>Smaller </a:t>
            </a:r>
            <a:r>
              <a:rPr lang="en-GB" sz="3200" dirty="0" err="1"/>
              <a:t>valencies</a:t>
            </a:r>
            <a:r>
              <a:rPr lang="en-GB" sz="3200" dirty="0"/>
              <a:t>? </a:t>
            </a:r>
          </a:p>
          <a:p>
            <a:r>
              <a:rPr lang="en-GB" sz="3200" dirty="0"/>
              <a:t>Longer associative chains in L2? </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836" t="24744" r="13802" b="14287"/>
          <a:stretch/>
        </p:blipFill>
        <p:spPr bwMode="auto">
          <a:xfrm>
            <a:off x="1629611" y="2397968"/>
            <a:ext cx="7203233" cy="446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7489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80000" cy="828000"/>
          </a:xfrm>
        </p:spPr>
        <p:txBody>
          <a:bodyPr/>
          <a:lstStyle/>
          <a:p>
            <a:r>
              <a:rPr lang="en-GB" sz="2800" dirty="0"/>
              <a:t>Early models of lexical access in L2</a:t>
            </a:r>
          </a:p>
        </p:txBody>
      </p:sp>
      <p:sp>
        <p:nvSpPr>
          <p:cNvPr id="3" name="Content Placeholder 2"/>
          <p:cNvSpPr>
            <a:spLocks noGrp="1"/>
          </p:cNvSpPr>
          <p:nvPr>
            <p:ph idx="11"/>
          </p:nvPr>
        </p:nvSpPr>
        <p:spPr>
          <a:xfrm>
            <a:off x="424800" y="1556792"/>
            <a:ext cx="3888000" cy="4977208"/>
          </a:xfrm>
        </p:spPr>
        <p:txBody>
          <a:bodyPr/>
          <a:lstStyle/>
          <a:p>
            <a:pPr marL="0" indent="0">
              <a:buNone/>
            </a:pPr>
            <a:r>
              <a:rPr lang="en-GB" sz="3200" dirty="0">
                <a:solidFill>
                  <a:schemeClr val="tx1"/>
                </a:solidFill>
              </a:rPr>
              <a:t>WAM:</a:t>
            </a:r>
          </a:p>
          <a:p>
            <a:pPr marL="0" indent="0">
              <a:buNone/>
            </a:pPr>
            <a:r>
              <a:rPr lang="en-GB" sz="3200" dirty="0">
                <a:solidFill>
                  <a:schemeClr val="tx1"/>
                </a:solidFill>
              </a:rPr>
              <a:t>It should take longer to name a picture in the L2 than to </a:t>
            </a:r>
          </a:p>
          <a:p>
            <a:pPr marL="0" indent="0">
              <a:buNone/>
            </a:pPr>
            <a:r>
              <a:rPr lang="en-GB" sz="3200" dirty="0">
                <a:solidFill>
                  <a:schemeClr val="tx1"/>
                </a:solidFill>
              </a:rPr>
              <a:t>translate</a:t>
            </a:r>
          </a:p>
          <a:p>
            <a:pPr marL="0" indent="0">
              <a:buNone/>
            </a:pPr>
            <a:r>
              <a:rPr lang="en-GB" sz="3200" dirty="0">
                <a:solidFill>
                  <a:schemeClr val="tx1"/>
                </a:solidFill>
              </a:rPr>
              <a:t>from L1 to L2</a:t>
            </a:r>
          </a:p>
          <a:p>
            <a:pPr marL="0" indent="0">
              <a:buNone/>
            </a:pPr>
            <a:endParaRPr lang="en-GB" sz="3200" dirty="0"/>
          </a:p>
        </p:txBody>
      </p:sp>
      <p:sp>
        <p:nvSpPr>
          <p:cNvPr id="6" name="Content Placeholder 5"/>
          <p:cNvSpPr>
            <a:spLocks noGrp="1"/>
          </p:cNvSpPr>
          <p:nvPr>
            <p:ph idx="12"/>
          </p:nvPr>
        </p:nvSpPr>
        <p:spPr/>
        <p:txBody>
          <a:bodyPr/>
          <a:lstStyle/>
          <a:p>
            <a:endParaRPr lang="en-GB"/>
          </a:p>
        </p:txBody>
      </p:sp>
      <p:pic>
        <p:nvPicPr>
          <p:cNvPr id="4" name="Picture 3"/>
          <p:cNvPicPr/>
          <p:nvPr/>
        </p:nvPicPr>
        <p:blipFill rotWithShape="1">
          <a:blip r:embed="rId3"/>
          <a:srcRect l="51083" t="6808" r="4492" b="40236"/>
          <a:stretch/>
        </p:blipFill>
        <p:spPr bwMode="auto">
          <a:xfrm>
            <a:off x="4333472" y="1844823"/>
            <a:ext cx="4799980" cy="41318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80549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280000" cy="828000"/>
          </a:xfrm>
        </p:spPr>
        <p:txBody>
          <a:bodyPr/>
          <a:lstStyle/>
          <a:p>
            <a:r>
              <a:rPr lang="en-GB" sz="3200" dirty="0"/>
              <a:t>Early models of lexical access</a:t>
            </a:r>
          </a:p>
        </p:txBody>
      </p:sp>
      <p:sp>
        <p:nvSpPr>
          <p:cNvPr id="3" name="Content Placeholder 2"/>
          <p:cNvSpPr>
            <a:spLocks noGrp="1"/>
          </p:cNvSpPr>
          <p:nvPr>
            <p:ph idx="11"/>
          </p:nvPr>
        </p:nvSpPr>
        <p:spPr>
          <a:xfrm>
            <a:off x="395536" y="1700808"/>
            <a:ext cx="3888000" cy="4320000"/>
          </a:xfrm>
        </p:spPr>
        <p:txBody>
          <a:bodyPr/>
          <a:lstStyle/>
          <a:p>
            <a:r>
              <a:rPr lang="en-GB" dirty="0">
                <a:solidFill>
                  <a:schemeClr val="tx1"/>
                </a:solidFill>
              </a:rPr>
              <a:t>Concept mediation:</a:t>
            </a:r>
          </a:p>
          <a:p>
            <a:r>
              <a:rPr lang="en-GB" dirty="0">
                <a:solidFill>
                  <a:schemeClr val="tx1"/>
                </a:solidFill>
              </a:rPr>
              <a:t>Naming a picture and translation</a:t>
            </a:r>
          </a:p>
          <a:p>
            <a:pPr marL="0" indent="0">
              <a:buNone/>
            </a:pPr>
            <a:r>
              <a:rPr lang="en-GB" dirty="0">
                <a:solidFill>
                  <a:schemeClr val="tx1"/>
                </a:solidFill>
              </a:rPr>
              <a:t>   should take equally long</a:t>
            </a:r>
          </a:p>
        </p:txBody>
      </p:sp>
      <p:pic>
        <p:nvPicPr>
          <p:cNvPr id="5" name="Content Placeholder 4"/>
          <p:cNvPicPr>
            <a:picLocks noGrp="1"/>
          </p:cNvPicPr>
          <p:nvPr>
            <p:ph idx="12"/>
          </p:nvPr>
        </p:nvPicPr>
        <p:blipFill rotWithShape="1">
          <a:blip r:embed="rId3"/>
          <a:srcRect l="51082" t="21901" r="5656" b="27811"/>
          <a:stretch/>
        </p:blipFill>
        <p:spPr bwMode="auto">
          <a:xfrm>
            <a:off x="4788024" y="1916832"/>
            <a:ext cx="3887788" cy="35283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0599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7544" y="476672"/>
            <a:ext cx="8280000" cy="828000"/>
          </a:xfrm>
        </p:spPr>
        <p:txBody>
          <a:bodyPr/>
          <a:lstStyle/>
          <a:p>
            <a:r>
              <a:rPr lang="en-GB" sz="2400" dirty="0"/>
              <a:t>But… forward and backward Translation</a:t>
            </a:r>
          </a:p>
        </p:txBody>
      </p:sp>
      <p:pic>
        <p:nvPicPr>
          <p:cNvPr id="4098"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l="49041" t="10053" r="5114" b="8877"/>
          <a:stretch/>
        </p:blipFill>
        <p:spPr bwMode="auto">
          <a:xfrm>
            <a:off x="827584" y="1700808"/>
            <a:ext cx="7992888" cy="446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23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280000" cy="828000"/>
          </a:xfrm>
        </p:spPr>
        <p:txBody>
          <a:bodyPr>
            <a:normAutofit fontScale="90000"/>
          </a:bodyPr>
          <a:lstStyle/>
          <a:p>
            <a:r>
              <a:rPr lang="en-GB" dirty="0"/>
              <a:t>Revised hierarchical model</a:t>
            </a:r>
            <a:br>
              <a:rPr lang="en-GB" dirty="0"/>
            </a:br>
            <a:r>
              <a:rPr lang="en-GB" dirty="0"/>
              <a:t>(Kroll &amp; Stewart, 1994)</a:t>
            </a:r>
          </a:p>
        </p:txBody>
      </p:sp>
      <p:sp>
        <p:nvSpPr>
          <p:cNvPr id="3" name="Content Placeholder 2"/>
          <p:cNvSpPr>
            <a:spLocks noGrp="1"/>
          </p:cNvSpPr>
          <p:nvPr>
            <p:ph idx="11"/>
          </p:nvPr>
        </p:nvSpPr>
        <p:spPr>
          <a:xfrm>
            <a:off x="467976" y="1556792"/>
            <a:ext cx="3888000" cy="4320000"/>
          </a:xfrm>
        </p:spPr>
        <p:txBody>
          <a:bodyPr>
            <a:normAutofit fontScale="77500" lnSpcReduction="20000"/>
          </a:bodyPr>
          <a:lstStyle/>
          <a:p>
            <a:r>
              <a:rPr lang="en-GB" sz="2800" dirty="0">
                <a:solidFill>
                  <a:schemeClr val="tx1"/>
                </a:solidFill>
              </a:rPr>
              <a:t>Longer translation latencies from L1 to L2 (forward translation) than from L2 to L1 (backward translation) due to underlying asymmetry in the strength of the links between words and concepts in each of the bilingual's languages</a:t>
            </a:r>
            <a:r>
              <a:rPr lang="en-GB" dirty="0">
                <a:solidFill>
                  <a:schemeClr val="tx1"/>
                </a:solidFill>
              </a:rPr>
              <a:t>.</a:t>
            </a:r>
          </a:p>
        </p:txBody>
      </p:sp>
      <p:sp>
        <p:nvSpPr>
          <p:cNvPr id="5" name="Content Placeholder 4"/>
          <p:cNvSpPr>
            <a:spLocks noGrp="1"/>
          </p:cNvSpPr>
          <p:nvPr>
            <p:ph idx="12"/>
          </p:nvPr>
        </p:nvSpPr>
        <p:spPr/>
        <p:txBody>
          <a:bodyPr/>
          <a:lstStyle/>
          <a:p>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916832"/>
            <a:ext cx="4608512" cy="4464496"/>
          </a:xfrm>
          <a:prstGeom prst="rect">
            <a:avLst/>
          </a:prstGeom>
        </p:spPr>
      </p:pic>
    </p:spTree>
    <p:extLst>
      <p:ext uri="{BB962C8B-B14F-4D97-AF65-F5344CB8AC3E}">
        <p14:creationId xmlns:p14="http://schemas.microsoft.com/office/powerpoint/2010/main" val="33990269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RHM (Kroll &amp; Stewart, 1997)</a:t>
            </a:r>
          </a:p>
        </p:txBody>
      </p:sp>
      <p:sp>
        <p:nvSpPr>
          <p:cNvPr id="6" name="Content Placeholder 5"/>
          <p:cNvSpPr>
            <a:spLocks noGrp="1"/>
          </p:cNvSpPr>
          <p:nvPr>
            <p:ph sz="quarter" idx="13"/>
          </p:nvPr>
        </p:nvSpPr>
        <p:spPr/>
        <p:txBody>
          <a:bodyPr/>
          <a:lstStyle/>
          <a:p>
            <a:r>
              <a:rPr lang="en-GB" sz="3200" dirty="0"/>
              <a:t>Translation from L2 to L1 is done on a lexical basis</a:t>
            </a:r>
          </a:p>
          <a:p>
            <a:r>
              <a:rPr lang="en-GB" sz="3200" dirty="0"/>
              <a:t>Translation from L1 to L2 is done via the concepts</a:t>
            </a:r>
          </a:p>
        </p:txBody>
      </p:sp>
    </p:spTree>
    <p:extLst>
      <p:ext uri="{BB962C8B-B14F-4D97-AF65-F5344CB8AC3E}">
        <p14:creationId xmlns:p14="http://schemas.microsoft.com/office/powerpoint/2010/main" val="2926453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20688"/>
            <a:ext cx="8280000" cy="828000"/>
          </a:xfrm>
        </p:spPr>
        <p:txBody>
          <a:bodyPr>
            <a:noAutofit/>
          </a:bodyPr>
          <a:lstStyle/>
          <a:p>
            <a:pPr fontAlgn="auto">
              <a:spcAft>
                <a:spcPts val="0"/>
              </a:spcAft>
              <a:defRPr/>
            </a:pPr>
            <a:r>
              <a:rPr lang="en-GB" sz="2400" dirty="0"/>
              <a:t>How do we call these in our languages? </a:t>
            </a:r>
            <a:br>
              <a:rPr lang="en-GB" sz="2400" dirty="0"/>
            </a:br>
            <a:r>
              <a:rPr lang="en-GB" sz="2400" dirty="0"/>
              <a:t>What are the relevant properties that </a:t>
            </a:r>
            <a:br>
              <a:rPr lang="en-GB" sz="2400" dirty="0"/>
            </a:br>
            <a:r>
              <a:rPr lang="en-GB" sz="2400" dirty="0"/>
              <a:t>distinguish between them?</a:t>
            </a:r>
          </a:p>
        </p:txBody>
      </p:sp>
      <p:pic>
        <p:nvPicPr>
          <p:cNvPr id="19459"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6443663" y="1989138"/>
            <a:ext cx="2143125" cy="2143125"/>
          </a:xfrm>
        </p:spPr>
      </p:pic>
      <p:pic>
        <p:nvPicPr>
          <p:cNvPr id="1946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20052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500563"/>
            <a:ext cx="29622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2513" y="18446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4633913"/>
            <a:ext cx="32289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95713" y="2030413"/>
            <a:ext cx="25812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0355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8713" y="836712"/>
            <a:ext cx="8280000" cy="828000"/>
          </a:xfrm>
        </p:spPr>
        <p:txBody>
          <a:bodyPr>
            <a:normAutofit fontScale="90000"/>
          </a:bodyPr>
          <a:lstStyle/>
          <a:p>
            <a:pPr fontAlgn="auto">
              <a:spcAft>
                <a:spcPts val="0"/>
              </a:spcAft>
              <a:defRPr/>
            </a:pPr>
            <a:r>
              <a:rPr lang="en-GB" altLang="en-US" sz="2800" b="1" dirty="0">
                <a:solidFill>
                  <a:srgbClr val="000062"/>
                </a:solidFill>
              </a:rPr>
              <a:t>Different languages/cultures cut up</a:t>
            </a:r>
            <a:br>
              <a:rPr lang="en-GB" altLang="en-US" sz="2800" b="1" dirty="0">
                <a:solidFill>
                  <a:srgbClr val="000062"/>
                </a:solidFill>
              </a:rPr>
            </a:br>
            <a:r>
              <a:rPr lang="en-GB" altLang="en-US" sz="2800" b="1" dirty="0">
                <a:solidFill>
                  <a:srgbClr val="000062"/>
                </a:solidFill>
              </a:rPr>
              <a:t> reality in different ways</a:t>
            </a:r>
          </a:p>
        </p:txBody>
      </p:sp>
      <p:sp>
        <p:nvSpPr>
          <p:cNvPr id="20483" name="Content Placeholder 1"/>
          <p:cNvSpPr>
            <a:spLocks noGrp="1"/>
          </p:cNvSpPr>
          <p:nvPr>
            <p:ph sz="quarter" idx="13"/>
          </p:nvPr>
        </p:nvSpPr>
        <p:spPr/>
        <p:txBody>
          <a:bodyPr/>
          <a:lstStyle/>
          <a:p>
            <a:r>
              <a:rPr lang="en-GB" altLang="en-US" dirty="0"/>
              <a:t>							     English</a:t>
            </a:r>
          </a:p>
          <a:p>
            <a:endParaRPr lang="en-GB" altLang="en-US" dirty="0"/>
          </a:p>
          <a:p>
            <a:r>
              <a:rPr lang="en-GB" altLang="en-US" b="1" dirty="0"/>
              <a:t>bank</a:t>
            </a:r>
            <a:r>
              <a:rPr lang="en-GB" altLang="en-US" dirty="0"/>
              <a:t> </a:t>
            </a:r>
          </a:p>
        </p:txBody>
      </p:sp>
      <p:pic>
        <p:nvPicPr>
          <p:cNvPr id="20484"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2030413"/>
            <a:ext cx="25812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5713" y="4559300"/>
            <a:ext cx="32289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a:xfrm>
            <a:off x="1547813" y="2708275"/>
            <a:ext cx="1944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47813" y="2708275"/>
            <a:ext cx="2247900" cy="2555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24688" y="2708275"/>
            <a:ext cx="1724025" cy="461963"/>
          </a:xfrm>
          <a:prstGeom prst="rect">
            <a:avLst/>
          </a:prstGeom>
          <a:noFill/>
        </p:spPr>
        <p:txBody>
          <a:bodyPr>
            <a:spAutoFit/>
          </a:bodyPr>
          <a:lstStyle/>
          <a:p>
            <a:pPr>
              <a:defRPr/>
            </a:pPr>
            <a:r>
              <a:rPr lang="en-GB" dirty="0">
                <a:latin typeface="+mn-lt"/>
              </a:rPr>
              <a:t>bench</a:t>
            </a:r>
          </a:p>
        </p:txBody>
      </p:sp>
      <p:sp>
        <p:nvSpPr>
          <p:cNvPr id="31" name="TextBox 30"/>
          <p:cNvSpPr txBox="1"/>
          <p:nvPr/>
        </p:nvSpPr>
        <p:spPr>
          <a:xfrm>
            <a:off x="7177088" y="5032375"/>
            <a:ext cx="1858962" cy="461963"/>
          </a:xfrm>
          <a:prstGeom prst="rect">
            <a:avLst/>
          </a:prstGeom>
          <a:noFill/>
        </p:spPr>
        <p:txBody>
          <a:bodyPr>
            <a:spAutoFit/>
          </a:bodyPr>
          <a:lstStyle/>
          <a:p>
            <a:pPr>
              <a:defRPr/>
            </a:pPr>
            <a:r>
              <a:rPr lang="en-GB" dirty="0">
                <a:latin typeface="+mn-lt"/>
              </a:rPr>
              <a:t>sofa/couch</a:t>
            </a:r>
          </a:p>
        </p:txBody>
      </p:sp>
    </p:spTree>
    <p:extLst>
      <p:ext uri="{BB962C8B-B14F-4D97-AF65-F5344CB8AC3E}">
        <p14:creationId xmlns:p14="http://schemas.microsoft.com/office/powerpoint/2010/main" val="32043649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Pavlenko</a:t>
            </a:r>
            <a:r>
              <a:rPr lang="en-GB" dirty="0"/>
              <a:t> (2011)</a:t>
            </a:r>
          </a:p>
        </p:txBody>
      </p:sp>
      <p:pic>
        <p:nvPicPr>
          <p:cNvPr id="5" name="Content Placeholder 4"/>
          <p:cNvPicPr>
            <a:picLocks noGrp="1"/>
          </p:cNvPicPr>
          <p:nvPr>
            <p:ph sz="quarter" idx="13"/>
          </p:nvPr>
        </p:nvPicPr>
        <p:blipFill rotWithShape="1">
          <a:blip r:embed="rId3"/>
          <a:stretch/>
        </p:blipFill>
        <p:spPr bwMode="auto">
          <a:xfrm>
            <a:off x="1526748" y="2366963"/>
            <a:ext cx="6090504" cy="34242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0611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Langue and parole</a:t>
            </a:r>
          </a:p>
        </p:txBody>
      </p:sp>
      <p:sp>
        <p:nvSpPr>
          <p:cNvPr id="3" name="Content Placeholder 2"/>
          <p:cNvSpPr>
            <a:spLocks noGrp="1"/>
          </p:cNvSpPr>
          <p:nvPr>
            <p:ph sz="quarter" idx="13"/>
          </p:nvPr>
        </p:nvSpPr>
        <p:spPr/>
        <p:txBody>
          <a:bodyPr>
            <a:normAutofit/>
          </a:bodyPr>
          <a:lstStyle/>
          <a:p>
            <a:pPr>
              <a:lnSpc>
                <a:spcPct val="80000"/>
              </a:lnSpc>
            </a:pPr>
            <a:r>
              <a:rPr lang="en-GB" sz="2800" dirty="0"/>
              <a:t>Langue is the social part of language, outside the speaker, who cannot create or modify it. But the signs are concrete.</a:t>
            </a:r>
          </a:p>
          <a:p>
            <a:pPr>
              <a:lnSpc>
                <a:spcPct val="80000"/>
              </a:lnSpc>
            </a:pPr>
            <a:r>
              <a:rPr lang="en-GB" sz="2800" dirty="0"/>
              <a:t>A sentence is the typical unit of "parole"</a:t>
            </a:r>
          </a:p>
          <a:p>
            <a:pPr>
              <a:lnSpc>
                <a:spcPct val="80000"/>
              </a:lnSpc>
            </a:pPr>
            <a:r>
              <a:rPr lang="en-GB" sz="2800" dirty="0"/>
              <a:t>Langue is a deposit of signs (passive)</a:t>
            </a:r>
          </a:p>
          <a:p>
            <a:pPr>
              <a:lnSpc>
                <a:spcPct val="80000"/>
              </a:lnSpc>
            </a:pPr>
            <a:r>
              <a:rPr lang="en-GB" sz="2800" dirty="0"/>
              <a:t>Parole: active and individual</a:t>
            </a:r>
          </a:p>
          <a:p>
            <a:endParaRPr lang="en-GB" sz="36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Critique: concepts not always </a:t>
            </a:r>
            <a:br>
              <a:rPr lang="en-GB" sz="3600" dirty="0"/>
            </a:br>
            <a:r>
              <a:rPr lang="en-GB" sz="3600" dirty="0"/>
              <a:t>shared between languages</a:t>
            </a:r>
          </a:p>
        </p:txBody>
      </p:sp>
      <p:sp>
        <p:nvSpPr>
          <p:cNvPr id="3" name="Content Placeholder 2"/>
          <p:cNvSpPr>
            <a:spLocks noGrp="1"/>
          </p:cNvSpPr>
          <p:nvPr>
            <p:ph sz="quarter" idx="13"/>
          </p:nvPr>
        </p:nvSpPr>
        <p:spPr/>
        <p:txBody>
          <a:bodyPr>
            <a:normAutofit fontScale="77500" lnSpcReduction="20000"/>
          </a:bodyPr>
          <a:lstStyle/>
          <a:p>
            <a:r>
              <a:rPr lang="en-GB" sz="2800" dirty="0" err="1"/>
              <a:t>Pavlenko</a:t>
            </a:r>
            <a:r>
              <a:rPr lang="en-GB" sz="2800" dirty="0"/>
              <a:t> (2011)</a:t>
            </a:r>
          </a:p>
          <a:p>
            <a:r>
              <a:rPr lang="en-GB" sz="2800" dirty="0"/>
              <a:t>Conceptual equivalence of L1 and L2 translation equivalents (e.g., book/</a:t>
            </a:r>
            <a:r>
              <a:rPr lang="en-GB" sz="2800" dirty="0" err="1"/>
              <a:t>kniga</a:t>
            </a:r>
            <a:r>
              <a:rPr lang="en-GB" sz="2800" dirty="0"/>
              <a:t>) </a:t>
            </a:r>
          </a:p>
          <a:p>
            <a:r>
              <a:rPr lang="en-GB" sz="2800" dirty="0"/>
              <a:t>Partial (non-) equivalence: translation equivalents linked to overlapping – but not identical – conceptual categories (e.g., cup/</a:t>
            </a:r>
            <a:r>
              <a:rPr lang="en-GB" sz="2800" dirty="0" err="1"/>
              <a:t>chashka</a:t>
            </a:r>
            <a:r>
              <a:rPr lang="en-GB" sz="2800" dirty="0"/>
              <a:t>) </a:t>
            </a:r>
          </a:p>
          <a:p>
            <a:r>
              <a:rPr lang="en-GB" sz="2800" dirty="0"/>
              <a:t>Conceptual non-equivalence: one language encodes a concept that the other doesn’t (e.g., privacy)</a:t>
            </a:r>
          </a:p>
        </p:txBody>
      </p:sp>
    </p:spTree>
    <p:extLst>
      <p:ext uri="{BB962C8B-B14F-4D97-AF65-F5344CB8AC3E}">
        <p14:creationId xmlns:p14="http://schemas.microsoft.com/office/powerpoint/2010/main" val="20809935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908720"/>
            <a:ext cx="8280000" cy="828000"/>
          </a:xfrm>
        </p:spPr>
        <p:txBody>
          <a:bodyPr/>
          <a:lstStyle/>
          <a:p>
            <a:r>
              <a:rPr lang="en-GB" sz="3600" dirty="0"/>
              <a:t>Concepts in L1 and L2 (</a:t>
            </a:r>
            <a:r>
              <a:rPr lang="en-GB" sz="3600" dirty="0" err="1"/>
              <a:t>Pavlenko</a:t>
            </a:r>
            <a:r>
              <a:rPr lang="en-GB" sz="3600" dirty="0"/>
              <a:t>)</a:t>
            </a:r>
          </a:p>
        </p:txBody>
      </p:sp>
      <p:sp>
        <p:nvSpPr>
          <p:cNvPr id="3" name="Content Placeholder 2"/>
          <p:cNvSpPr>
            <a:spLocks noGrp="1"/>
          </p:cNvSpPr>
          <p:nvPr>
            <p:ph sz="quarter" idx="13"/>
          </p:nvPr>
        </p:nvSpPr>
        <p:spPr>
          <a:xfrm>
            <a:off x="395536" y="1916832"/>
            <a:ext cx="8280000" cy="3960000"/>
          </a:xfrm>
        </p:spPr>
        <p:txBody>
          <a:bodyPr>
            <a:normAutofit fontScale="92500"/>
          </a:bodyPr>
          <a:lstStyle/>
          <a:p>
            <a:r>
              <a:rPr lang="en-GB" sz="2400" dirty="0"/>
              <a:t>Use of L1 categories in L2 performance (e.g., frustration) </a:t>
            </a:r>
          </a:p>
          <a:p>
            <a:r>
              <a:rPr lang="en-GB" sz="2400" dirty="0"/>
              <a:t>Avoidance of L2 categories in L2 performance (e.g., </a:t>
            </a:r>
            <a:r>
              <a:rPr lang="en-GB" sz="2400" dirty="0" err="1"/>
              <a:t>perezhivat</a:t>
            </a:r>
            <a:r>
              <a:rPr lang="en-GB" sz="2400" dirty="0"/>
              <a:t>’) </a:t>
            </a:r>
          </a:p>
          <a:p>
            <a:r>
              <a:rPr lang="en-GB" sz="2400" dirty="0"/>
              <a:t>Internalization of L2 categories (e.g., privacy in L2 English) </a:t>
            </a:r>
          </a:p>
          <a:p>
            <a:r>
              <a:rPr lang="en-GB" sz="2400" dirty="0"/>
              <a:t>Use of L2 categories in L1 performance (e.g., privacy in L1 Russian) </a:t>
            </a:r>
          </a:p>
          <a:p>
            <a:r>
              <a:rPr lang="en-GB" sz="2400" dirty="0"/>
              <a:t> Avoidance of L1 categories in L1 (e.g., </a:t>
            </a:r>
            <a:r>
              <a:rPr lang="en-GB" sz="2400" dirty="0" err="1"/>
              <a:t>perezhivat</a:t>
            </a:r>
            <a:r>
              <a:rPr lang="en-GB" sz="2400" dirty="0"/>
              <a:t>’ in L1 of late Russian-English bilinguals)</a:t>
            </a:r>
          </a:p>
        </p:txBody>
      </p:sp>
    </p:spTree>
    <p:extLst>
      <p:ext uri="{BB962C8B-B14F-4D97-AF65-F5344CB8AC3E}">
        <p14:creationId xmlns:p14="http://schemas.microsoft.com/office/powerpoint/2010/main" val="38625911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67544" y="836712"/>
            <a:ext cx="8280000" cy="828000"/>
          </a:xfrm>
        </p:spPr>
        <p:txBody>
          <a:bodyPr/>
          <a:lstStyle/>
          <a:p>
            <a:pPr fontAlgn="auto">
              <a:spcAft>
                <a:spcPts val="0"/>
              </a:spcAft>
              <a:defRPr/>
            </a:pPr>
            <a:r>
              <a:rPr lang="en-US" altLang="en-US" sz="3200" dirty="0"/>
              <a:t>Differences between languages</a:t>
            </a:r>
          </a:p>
        </p:txBody>
      </p:sp>
      <p:sp>
        <p:nvSpPr>
          <p:cNvPr id="24579" name="Rectangle 3"/>
          <p:cNvSpPr>
            <a:spLocks noGrp="1" noChangeArrowheads="1"/>
          </p:cNvSpPr>
          <p:nvPr>
            <p:ph sz="quarter" idx="13"/>
          </p:nvPr>
        </p:nvSpPr>
        <p:spPr>
          <a:xfrm>
            <a:off x="685800" y="1752600"/>
            <a:ext cx="7772400" cy="4343400"/>
          </a:xfrm>
        </p:spPr>
        <p:txBody>
          <a:bodyPr>
            <a:normAutofit fontScale="85000" lnSpcReduction="20000"/>
          </a:bodyPr>
          <a:lstStyle/>
          <a:p>
            <a:r>
              <a:rPr lang="en-US" altLang="en-US" sz="2800" dirty="0"/>
              <a:t>Languages differ in the ways they express the world around us.</a:t>
            </a:r>
          </a:p>
          <a:p>
            <a:r>
              <a:rPr lang="en-US" altLang="en-US" sz="2800" dirty="0"/>
              <a:t>Concepts are more </a:t>
            </a:r>
            <a:r>
              <a:rPr lang="en-US" altLang="en-US" sz="2800" dirty="0" err="1"/>
              <a:t>codable</a:t>
            </a:r>
            <a:r>
              <a:rPr lang="en-US" altLang="en-US" sz="2800" dirty="0"/>
              <a:t> in one language than in the other. </a:t>
            </a:r>
          </a:p>
          <a:p>
            <a:r>
              <a:rPr lang="en-US" altLang="en-US" sz="2800" dirty="0"/>
              <a:t>Differences in aspect in English (progressive/non-progressive)</a:t>
            </a:r>
          </a:p>
          <a:p>
            <a:pPr lvl="1">
              <a:buFontTx/>
              <a:buNone/>
            </a:pPr>
            <a:r>
              <a:rPr lang="en-US" altLang="en-US" sz="2800" dirty="0"/>
              <a:t>(1) he drinks tea (habit)</a:t>
            </a:r>
          </a:p>
          <a:p>
            <a:pPr lvl="1">
              <a:buFontTx/>
              <a:buNone/>
            </a:pPr>
            <a:r>
              <a:rPr lang="en-US" altLang="en-US" sz="2800" dirty="0"/>
              <a:t>(2) he is drinking tea (ongoing action)</a:t>
            </a:r>
          </a:p>
          <a:p>
            <a:pPr lvl="1">
              <a:buFontTx/>
              <a:buNone/>
            </a:pPr>
            <a:r>
              <a:rPr lang="en-US" altLang="en-US" sz="2800" dirty="0"/>
              <a:t>One form in French</a:t>
            </a:r>
          </a:p>
          <a:p>
            <a:pPr lvl="1">
              <a:buFontTx/>
              <a:buNone/>
            </a:pPr>
            <a:r>
              <a:rPr lang="en-US" altLang="en-US" sz="2800" dirty="0"/>
              <a:t>(3) Il </a:t>
            </a:r>
            <a:r>
              <a:rPr lang="en-US" altLang="en-US" sz="2800" dirty="0" err="1"/>
              <a:t>boit</a:t>
            </a:r>
            <a:r>
              <a:rPr lang="en-US" altLang="en-US" sz="2800" dirty="0"/>
              <a:t> du </a:t>
            </a:r>
            <a:r>
              <a:rPr lang="en-US" altLang="en-US" sz="2800" dirty="0" err="1"/>
              <a:t>thé</a:t>
            </a:r>
            <a:endParaRPr lang="en-US" altLang="en-US" sz="2800" dirty="0"/>
          </a:p>
        </p:txBody>
      </p:sp>
    </p:spTree>
    <p:extLst>
      <p:ext uri="{BB962C8B-B14F-4D97-AF65-F5344CB8AC3E}">
        <p14:creationId xmlns:p14="http://schemas.microsoft.com/office/powerpoint/2010/main" val="42522150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36712"/>
            <a:ext cx="8280000" cy="504056"/>
          </a:xfrm>
        </p:spPr>
        <p:txBody>
          <a:bodyPr>
            <a:normAutofit fontScale="90000"/>
          </a:bodyPr>
          <a:lstStyle/>
          <a:p>
            <a:r>
              <a:rPr lang="en-GB" sz="3200" dirty="0"/>
              <a:t>Modified Hierarchical </a:t>
            </a:r>
            <a:br>
              <a:rPr lang="en-GB" sz="3200" dirty="0"/>
            </a:br>
            <a:r>
              <a:rPr lang="en-GB" sz="3200" dirty="0"/>
              <a:t>model (</a:t>
            </a:r>
            <a:r>
              <a:rPr lang="en-GB" sz="3200" dirty="0" err="1"/>
              <a:t>Pavlenko</a:t>
            </a:r>
            <a:r>
              <a:rPr lang="en-GB" sz="3200" dirty="0"/>
              <a:t>, 2014)</a:t>
            </a:r>
          </a:p>
        </p:txBody>
      </p:sp>
      <p:sp>
        <p:nvSpPr>
          <p:cNvPr id="3" name="Content Placeholder 2"/>
          <p:cNvSpPr>
            <a:spLocks noGrp="1"/>
          </p:cNvSpPr>
          <p:nvPr>
            <p:ph sz="quarter" idx="13"/>
          </p:nvPr>
        </p:nvSpPr>
        <p:spPr>
          <a:xfrm>
            <a:off x="395536" y="1413216"/>
            <a:ext cx="8280000" cy="3960000"/>
          </a:xfrm>
        </p:spPr>
        <p:txBody>
          <a:bodyPr/>
          <a:lstStyle/>
          <a:p>
            <a:endParaRPr lang="en-GB" dirty="0"/>
          </a:p>
        </p:txBody>
      </p:sp>
      <p:pic>
        <p:nvPicPr>
          <p:cNvPr id="5" name="Picture 4"/>
          <p:cNvPicPr/>
          <p:nvPr/>
        </p:nvPicPr>
        <p:blipFill rotWithShape="1">
          <a:blip r:embed="rId3"/>
          <a:srcRect l="20798" t="20126" r="24626" b="15976"/>
          <a:stretch/>
        </p:blipFill>
        <p:spPr bwMode="auto">
          <a:xfrm>
            <a:off x="1115616" y="1412776"/>
            <a:ext cx="7128792" cy="4824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69936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sp>
        <p:nvSpPr>
          <p:cNvPr id="3" name="Content Placeholder 2"/>
          <p:cNvSpPr>
            <a:spLocks noGrp="1"/>
          </p:cNvSpPr>
          <p:nvPr>
            <p:ph sz="quarter" idx="13"/>
          </p:nvPr>
        </p:nvSpPr>
        <p:spPr/>
        <p:txBody>
          <a:bodyPr/>
          <a:lstStyle/>
          <a:p>
            <a:r>
              <a:rPr lang="en-GB" sz="3200" dirty="0"/>
              <a:t>Can L2 learners develop the same knowledge of words as L1 learners?</a:t>
            </a:r>
          </a:p>
          <a:p>
            <a:r>
              <a:rPr lang="en-GB" sz="3200" dirty="0"/>
              <a:t>What differences might there be?</a:t>
            </a:r>
          </a:p>
          <a:p>
            <a:r>
              <a:rPr lang="en-GB" sz="3200" dirty="0"/>
              <a:t>Discuss </a:t>
            </a:r>
          </a:p>
        </p:txBody>
      </p:sp>
    </p:spTree>
    <p:extLst>
      <p:ext uri="{BB962C8B-B14F-4D97-AF65-F5344CB8AC3E}">
        <p14:creationId xmlns:p14="http://schemas.microsoft.com/office/powerpoint/2010/main" val="35947104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Lexical representation in L1</a:t>
            </a:r>
          </a:p>
        </p:txBody>
      </p:sp>
      <p:pic>
        <p:nvPicPr>
          <p:cNvPr id="5" name="Content Placeholder 4"/>
          <p:cNvPicPr>
            <a:picLocks noGrp="1"/>
          </p:cNvPicPr>
          <p:nvPr>
            <p:ph sz="quarter" idx="13"/>
          </p:nvPr>
        </p:nvPicPr>
        <p:blipFill rotWithShape="1">
          <a:blip r:embed="rId3"/>
          <a:srcRect l="25115" t="46154" r="11182" b="6509"/>
          <a:stretch/>
        </p:blipFill>
        <p:spPr bwMode="auto">
          <a:xfrm>
            <a:off x="395536" y="2492896"/>
            <a:ext cx="8278813" cy="3458751"/>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444208" y="2852936"/>
            <a:ext cx="2232248" cy="369332"/>
          </a:xfrm>
          <a:prstGeom prst="rect">
            <a:avLst/>
          </a:prstGeom>
          <a:noFill/>
        </p:spPr>
        <p:txBody>
          <a:bodyPr wrap="square" rtlCol="0">
            <a:spAutoFit/>
          </a:bodyPr>
          <a:lstStyle/>
          <a:p>
            <a:r>
              <a:rPr lang="en-GB" dirty="0">
                <a:solidFill>
                  <a:schemeClr val="tx2"/>
                </a:solidFill>
                <a:latin typeface="+mn-lt"/>
              </a:rPr>
              <a:t>(Jiang, 2000; 2002)</a:t>
            </a:r>
          </a:p>
        </p:txBody>
      </p:sp>
    </p:spTree>
    <p:extLst>
      <p:ext uri="{BB962C8B-B14F-4D97-AF65-F5344CB8AC3E}">
        <p14:creationId xmlns:p14="http://schemas.microsoft.com/office/powerpoint/2010/main" val="38700314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Lexical representation in L1</a:t>
            </a:r>
          </a:p>
        </p:txBody>
      </p:sp>
      <p:sp>
        <p:nvSpPr>
          <p:cNvPr id="5" name="Content Placeholder 4"/>
          <p:cNvSpPr>
            <a:spLocks noGrp="1"/>
          </p:cNvSpPr>
          <p:nvPr>
            <p:ph sz="quarter" idx="13"/>
          </p:nvPr>
        </p:nvSpPr>
        <p:spPr/>
        <p:txBody>
          <a:bodyPr>
            <a:normAutofit fontScale="70000" lnSpcReduction="20000"/>
          </a:bodyPr>
          <a:lstStyle/>
          <a:p>
            <a:r>
              <a:rPr lang="en-GB" sz="2800" dirty="0"/>
              <a:t>Automatic, simultaneous activation of different kinds of information</a:t>
            </a:r>
          </a:p>
          <a:p>
            <a:pPr lvl="1"/>
            <a:r>
              <a:rPr lang="en-GB" sz="2800" dirty="0"/>
              <a:t>Phonological activation in visual word recognition</a:t>
            </a:r>
          </a:p>
          <a:p>
            <a:r>
              <a:rPr lang="en-GB" sz="2800" dirty="0"/>
              <a:t>Integration of different kinds of information can only be achieved after highly contextualized exposure</a:t>
            </a:r>
          </a:p>
          <a:p>
            <a:pPr marL="540000" lvl="2">
              <a:buClr>
                <a:schemeClr val="accent1"/>
              </a:buClr>
              <a:buFont typeface="Arial" charset="0"/>
              <a:buChar char="•"/>
            </a:pPr>
            <a:r>
              <a:rPr lang="en-GB" sz="2800" dirty="0"/>
              <a:t>Child extracts different kinds of information while being exposed to the word form</a:t>
            </a:r>
          </a:p>
          <a:p>
            <a:r>
              <a:rPr lang="en-GB" sz="2800" dirty="0"/>
              <a:t>Is this also possible in L2 learning?</a:t>
            </a:r>
          </a:p>
          <a:p>
            <a:pPr lvl="1"/>
            <a:endParaRPr lang="en-GB" sz="2800" dirty="0"/>
          </a:p>
        </p:txBody>
      </p:sp>
    </p:spTree>
    <p:extLst>
      <p:ext uri="{BB962C8B-B14F-4D97-AF65-F5344CB8AC3E}">
        <p14:creationId xmlns:p14="http://schemas.microsoft.com/office/powerpoint/2010/main" val="4278202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Lexical representation in L2</a:t>
            </a:r>
          </a:p>
        </p:txBody>
      </p:sp>
      <p:sp>
        <p:nvSpPr>
          <p:cNvPr id="3" name="Content Placeholder 2"/>
          <p:cNvSpPr>
            <a:spLocks noGrp="1"/>
          </p:cNvSpPr>
          <p:nvPr>
            <p:ph sz="quarter" idx="13"/>
          </p:nvPr>
        </p:nvSpPr>
        <p:spPr>
          <a:xfrm>
            <a:off x="0" y="2214000"/>
            <a:ext cx="9036496" cy="3960000"/>
          </a:xfrm>
        </p:spPr>
        <p:txBody>
          <a:bodyPr>
            <a:normAutofit fontScale="85000" lnSpcReduction="10000"/>
          </a:bodyPr>
          <a:lstStyle/>
          <a:p>
            <a:r>
              <a:rPr lang="en-GB" sz="2800" dirty="0"/>
              <a:t>Differences from L1 lexical representation:</a:t>
            </a:r>
          </a:p>
          <a:p>
            <a:pPr lvl="1"/>
            <a:r>
              <a:rPr lang="en-GB" sz="2400" dirty="0"/>
              <a:t>Lack of large quantities of rich input</a:t>
            </a:r>
          </a:p>
          <a:p>
            <a:pPr lvl="1"/>
            <a:r>
              <a:rPr lang="en-GB" sz="2400" dirty="0"/>
              <a:t>Presence of an L1 semantic system</a:t>
            </a:r>
          </a:p>
          <a:p>
            <a:r>
              <a:rPr lang="en-GB" sz="2800" dirty="0"/>
              <a:t>In L1 acquisition: task is to understand and acquire the meaning of a word and other properties</a:t>
            </a:r>
          </a:p>
          <a:p>
            <a:r>
              <a:rPr lang="en-GB" sz="2800" dirty="0"/>
              <a:t>In tutored L2 acquisition: task is to remember the word</a:t>
            </a:r>
          </a:p>
          <a:p>
            <a:pPr lvl="1"/>
            <a:r>
              <a:rPr lang="en-GB" sz="2400" dirty="0"/>
              <a:t>Meanings of L2 word are understood via the L1 translation </a:t>
            </a:r>
          </a:p>
          <a:p>
            <a:pPr lvl="1"/>
            <a:r>
              <a:rPr lang="en-GB" sz="2400" dirty="0"/>
              <a:t>Established semantic system blocks creation of new meanings associated with L2 form</a:t>
            </a:r>
          </a:p>
        </p:txBody>
      </p:sp>
    </p:spTree>
    <p:extLst>
      <p:ext uri="{BB962C8B-B14F-4D97-AF65-F5344CB8AC3E}">
        <p14:creationId xmlns:p14="http://schemas.microsoft.com/office/powerpoint/2010/main" val="17477478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Initial stage of L2 lexical </a:t>
            </a:r>
            <a:br>
              <a:rPr lang="en-GB" sz="3200" dirty="0"/>
            </a:br>
            <a:r>
              <a:rPr lang="en-GB" sz="3200" dirty="0"/>
              <a:t>representation (Jiang, 2000)</a:t>
            </a:r>
          </a:p>
        </p:txBody>
      </p:sp>
      <p:sp>
        <p:nvSpPr>
          <p:cNvPr id="3" name="Content Placeholder 2"/>
          <p:cNvSpPr>
            <a:spLocks noGrp="1"/>
          </p:cNvSpPr>
          <p:nvPr>
            <p:ph sz="quarter" idx="13"/>
          </p:nvPr>
        </p:nvSpPr>
        <p:spPr/>
        <p:txBody>
          <a:bodyPr/>
          <a:lstStyle/>
          <a:p>
            <a:r>
              <a:rPr lang="en-GB" dirty="0"/>
              <a:t>Formal stage</a:t>
            </a:r>
          </a:p>
        </p:txBody>
      </p:sp>
      <p:pic>
        <p:nvPicPr>
          <p:cNvPr id="4" name="Picture 3"/>
          <p:cNvPicPr/>
          <p:nvPr/>
        </p:nvPicPr>
        <p:blipFill rotWithShape="1">
          <a:blip r:embed="rId3"/>
          <a:srcRect l="24293" t="22789" r="11315" b="20710"/>
          <a:stretch/>
        </p:blipFill>
        <p:spPr bwMode="auto">
          <a:xfrm>
            <a:off x="1547664" y="2519997"/>
            <a:ext cx="5832648" cy="3789323"/>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6876256" y="2708920"/>
            <a:ext cx="1728192" cy="1754326"/>
          </a:xfrm>
          <a:prstGeom prst="rect">
            <a:avLst/>
          </a:prstGeom>
          <a:noFill/>
        </p:spPr>
        <p:txBody>
          <a:bodyPr wrap="square" rtlCol="0">
            <a:spAutoFit/>
          </a:bodyPr>
          <a:lstStyle/>
          <a:p>
            <a:r>
              <a:rPr lang="en-GB" dirty="0">
                <a:solidFill>
                  <a:schemeClr val="tx2"/>
                </a:solidFill>
                <a:latin typeface="+mn-lt"/>
              </a:rPr>
              <a:t>Lexical entry only contains formal specifications, with a pointer to the L1 word.</a:t>
            </a:r>
          </a:p>
        </p:txBody>
      </p:sp>
    </p:spTree>
    <p:extLst>
      <p:ext uri="{BB962C8B-B14F-4D97-AF65-F5344CB8AC3E}">
        <p14:creationId xmlns:p14="http://schemas.microsoft.com/office/powerpoint/2010/main" val="41676298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Second stage</a:t>
            </a:r>
          </a:p>
        </p:txBody>
      </p:sp>
      <p:sp>
        <p:nvSpPr>
          <p:cNvPr id="3" name="Content Placeholder 2"/>
          <p:cNvSpPr>
            <a:spLocks noGrp="1"/>
          </p:cNvSpPr>
          <p:nvPr>
            <p:ph sz="quarter" idx="13"/>
          </p:nvPr>
        </p:nvSpPr>
        <p:spPr/>
        <p:txBody>
          <a:bodyPr/>
          <a:lstStyle/>
          <a:p>
            <a:r>
              <a:rPr lang="en-GB" dirty="0"/>
              <a:t>L1 lemma mediation stage: L1 lemma is copied onto the L2 entry: </a:t>
            </a:r>
          </a:p>
        </p:txBody>
      </p:sp>
      <p:pic>
        <p:nvPicPr>
          <p:cNvPr id="4" name="Picture 3"/>
          <p:cNvPicPr/>
          <p:nvPr/>
        </p:nvPicPr>
        <p:blipFill rotWithShape="1">
          <a:blip r:embed="rId3"/>
          <a:srcRect l="25780" t="16568" r="10351" b="30177"/>
          <a:stretch/>
        </p:blipFill>
        <p:spPr bwMode="auto">
          <a:xfrm>
            <a:off x="3275856" y="2996952"/>
            <a:ext cx="4781128" cy="301749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611560" y="3284984"/>
            <a:ext cx="2088232" cy="923330"/>
          </a:xfrm>
          <a:prstGeom prst="rect">
            <a:avLst/>
          </a:prstGeom>
          <a:noFill/>
        </p:spPr>
        <p:txBody>
          <a:bodyPr wrap="square" rtlCol="0">
            <a:spAutoFit/>
          </a:bodyPr>
          <a:lstStyle/>
          <a:p>
            <a:r>
              <a:rPr lang="en-GB" dirty="0">
                <a:solidFill>
                  <a:schemeClr val="tx2"/>
                </a:solidFill>
                <a:latin typeface="+mn-lt"/>
              </a:rPr>
              <a:t>No morphological information available</a:t>
            </a:r>
          </a:p>
        </p:txBody>
      </p:sp>
    </p:spTree>
    <p:extLst>
      <p:ext uri="{BB962C8B-B14F-4D97-AF65-F5344CB8AC3E}">
        <p14:creationId xmlns:p14="http://schemas.microsoft.com/office/powerpoint/2010/main" val="21335818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Differences between </a:t>
            </a:r>
            <a:br>
              <a:rPr lang="en-GB" dirty="0"/>
            </a:br>
            <a:r>
              <a:rPr lang="en-GB" dirty="0"/>
              <a:t>langue and parole</a:t>
            </a:r>
          </a:p>
        </p:txBody>
      </p:sp>
      <p:sp>
        <p:nvSpPr>
          <p:cNvPr id="3" name="Content Placeholder 2"/>
          <p:cNvSpPr>
            <a:spLocks noGrp="1"/>
          </p:cNvSpPr>
          <p:nvPr>
            <p:ph sz="quarter" idx="13"/>
          </p:nvPr>
        </p:nvSpPr>
        <p:spPr>
          <a:xfrm>
            <a:off x="395536" y="1988840"/>
            <a:ext cx="8280000" cy="3960000"/>
          </a:xfrm>
        </p:spPr>
        <p:txBody>
          <a:bodyPr/>
          <a:lstStyle/>
          <a:p>
            <a:pPr>
              <a:buNone/>
            </a:pPr>
            <a:r>
              <a:rPr lang="en-GB" sz="3200" dirty="0"/>
              <a:t>Langue 		        Parole</a:t>
            </a:r>
          </a:p>
          <a:p>
            <a:r>
              <a:rPr lang="en-GB" sz="3200" dirty="0"/>
              <a:t>unconscious	conscious</a:t>
            </a:r>
          </a:p>
          <a:p>
            <a:r>
              <a:rPr lang="en-GB" sz="3200" dirty="0" err="1"/>
              <a:t>nonwillful</a:t>
            </a:r>
            <a:r>
              <a:rPr lang="en-GB" sz="3200" dirty="0"/>
              <a:t> 		</a:t>
            </a:r>
            <a:r>
              <a:rPr lang="en-GB" sz="3200" dirty="0" err="1"/>
              <a:t>willful</a:t>
            </a:r>
            <a:endParaRPr lang="en-GB" sz="3200" dirty="0"/>
          </a:p>
          <a:p>
            <a:r>
              <a:rPr lang="en-GB" sz="3200" dirty="0"/>
              <a:t>passive 		        active</a:t>
            </a:r>
          </a:p>
          <a:p>
            <a:r>
              <a:rPr lang="en-GB" sz="3200" dirty="0"/>
              <a:t>homogeneous 	heterogeneous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Third stage</a:t>
            </a:r>
          </a:p>
        </p:txBody>
      </p:sp>
      <p:sp>
        <p:nvSpPr>
          <p:cNvPr id="3" name="Content Placeholder 2"/>
          <p:cNvSpPr>
            <a:spLocks noGrp="1"/>
          </p:cNvSpPr>
          <p:nvPr>
            <p:ph sz="quarter" idx="13"/>
          </p:nvPr>
        </p:nvSpPr>
        <p:spPr/>
        <p:txBody>
          <a:bodyPr/>
          <a:lstStyle/>
          <a:p>
            <a:r>
              <a:rPr lang="en-GB" dirty="0"/>
              <a:t>L2 integration stage</a:t>
            </a:r>
          </a:p>
        </p:txBody>
      </p:sp>
      <p:pic>
        <p:nvPicPr>
          <p:cNvPr id="4" name="Picture 3"/>
          <p:cNvPicPr/>
          <p:nvPr/>
        </p:nvPicPr>
        <p:blipFill rotWithShape="1">
          <a:blip r:embed="rId3"/>
          <a:srcRect l="22786" t="35207" r="13345" b="14792"/>
          <a:stretch/>
        </p:blipFill>
        <p:spPr bwMode="auto">
          <a:xfrm>
            <a:off x="4355976" y="2420889"/>
            <a:ext cx="4176464" cy="3024336"/>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683568" y="3140968"/>
            <a:ext cx="3168352" cy="1477328"/>
          </a:xfrm>
          <a:prstGeom prst="rect">
            <a:avLst/>
          </a:prstGeom>
          <a:noFill/>
        </p:spPr>
        <p:txBody>
          <a:bodyPr wrap="square" rtlCol="0">
            <a:spAutoFit/>
          </a:bodyPr>
          <a:lstStyle/>
          <a:p>
            <a:r>
              <a:rPr lang="en-GB" dirty="0">
                <a:solidFill>
                  <a:schemeClr val="tx2"/>
                </a:solidFill>
                <a:latin typeface="+mn-lt"/>
              </a:rPr>
              <a:t>Semantic, syntactic and morphological information from L2 word integrated into the L2 entry.</a:t>
            </a:r>
          </a:p>
          <a:p>
            <a:endParaRPr lang="en-GB" dirty="0">
              <a:solidFill>
                <a:schemeClr val="tx2"/>
              </a:solidFill>
              <a:latin typeface="+mn-lt"/>
            </a:endParaRPr>
          </a:p>
        </p:txBody>
      </p:sp>
    </p:spTree>
    <p:extLst>
      <p:ext uri="{BB962C8B-B14F-4D97-AF65-F5344CB8AC3E}">
        <p14:creationId xmlns:p14="http://schemas.microsoft.com/office/powerpoint/2010/main" val="11460714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Lexical fossilization</a:t>
            </a:r>
          </a:p>
        </p:txBody>
      </p:sp>
      <p:sp>
        <p:nvSpPr>
          <p:cNvPr id="3" name="Content Placeholder 2"/>
          <p:cNvSpPr>
            <a:spLocks noGrp="1"/>
          </p:cNvSpPr>
          <p:nvPr>
            <p:ph sz="quarter" idx="13"/>
          </p:nvPr>
        </p:nvSpPr>
        <p:spPr/>
        <p:txBody>
          <a:bodyPr/>
          <a:lstStyle/>
          <a:p>
            <a:r>
              <a:rPr lang="en-GB" dirty="0"/>
              <a:t>L2 learners often stop at the second stage, even when extensive contextual input is available.</a:t>
            </a:r>
          </a:p>
          <a:p>
            <a:pPr lvl="1"/>
            <a:r>
              <a:rPr lang="en-GB" dirty="0"/>
              <a:t>Increased exposure reinforces link between L2 form and L1 lemma</a:t>
            </a:r>
          </a:p>
          <a:p>
            <a:r>
              <a:rPr lang="en-GB" dirty="0"/>
              <a:t>L2 learners are not able to utilize the information available to them (Ellis, 1994)</a:t>
            </a:r>
          </a:p>
          <a:p>
            <a:r>
              <a:rPr lang="en-GB" dirty="0"/>
              <a:t>L1 lemma mediation is a major cause of lexical fossilization</a:t>
            </a:r>
          </a:p>
          <a:p>
            <a:endParaRPr lang="en-GB" dirty="0"/>
          </a:p>
        </p:txBody>
      </p:sp>
      <p:pic>
        <p:nvPicPr>
          <p:cNvPr id="4" name="Picture 3"/>
          <p:cNvPicPr/>
          <p:nvPr/>
        </p:nvPicPr>
        <p:blipFill rotWithShape="1">
          <a:blip r:embed="rId3"/>
          <a:srcRect l="25125" t="33740" r="23294" b="30474"/>
          <a:stretch/>
        </p:blipFill>
        <p:spPr bwMode="auto">
          <a:xfrm>
            <a:off x="4427984" y="5157192"/>
            <a:ext cx="3024336" cy="1584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42336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 evidence</a:t>
            </a:r>
          </a:p>
        </p:txBody>
      </p:sp>
      <p:sp>
        <p:nvSpPr>
          <p:cNvPr id="3" name="Content Placeholder 2"/>
          <p:cNvSpPr>
            <a:spLocks noGrp="1"/>
          </p:cNvSpPr>
          <p:nvPr>
            <p:ph sz="quarter" idx="13"/>
          </p:nvPr>
        </p:nvSpPr>
        <p:spPr/>
        <p:txBody>
          <a:bodyPr>
            <a:normAutofit fontScale="85000" lnSpcReduction="10000"/>
          </a:bodyPr>
          <a:lstStyle/>
          <a:p>
            <a:r>
              <a:rPr lang="en-GB" dirty="0"/>
              <a:t>Translation recognition task with four types of word pairs (</a:t>
            </a:r>
            <a:r>
              <a:rPr lang="en-GB" dirty="0" err="1"/>
              <a:t>Talamas</a:t>
            </a:r>
            <a:r>
              <a:rPr lang="en-GB" dirty="0"/>
              <a:t> et al. 1995)</a:t>
            </a:r>
          </a:p>
          <a:p>
            <a:pPr lvl="1"/>
            <a:r>
              <a:rPr lang="en-GB" dirty="0"/>
              <a:t>translation equivalents</a:t>
            </a:r>
          </a:p>
          <a:p>
            <a:pPr lvl="1"/>
            <a:r>
              <a:rPr lang="en-GB" dirty="0"/>
              <a:t>form related</a:t>
            </a:r>
          </a:p>
          <a:p>
            <a:pPr lvl="1"/>
            <a:r>
              <a:rPr lang="en-GB" dirty="0"/>
              <a:t>semantically related</a:t>
            </a:r>
          </a:p>
          <a:p>
            <a:pPr lvl="1"/>
            <a:r>
              <a:rPr lang="en-GB" dirty="0"/>
              <a:t>unrelated</a:t>
            </a:r>
          </a:p>
          <a:p>
            <a:r>
              <a:rPr lang="en-GB" dirty="0"/>
              <a:t>Low level and high level learners</a:t>
            </a:r>
          </a:p>
          <a:p>
            <a:r>
              <a:rPr lang="en-GB" dirty="0"/>
              <a:t>How does language level affect results?</a:t>
            </a:r>
          </a:p>
          <a:p>
            <a:pPr lvl="1"/>
            <a:r>
              <a:rPr lang="en-GB" dirty="0"/>
              <a:t>Form interference</a:t>
            </a:r>
          </a:p>
          <a:p>
            <a:pPr lvl="1"/>
            <a:r>
              <a:rPr lang="en-GB" dirty="0"/>
              <a:t>Semantic interference</a:t>
            </a:r>
          </a:p>
        </p:txBody>
      </p:sp>
    </p:spTree>
    <p:extLst>
      <p:ext uri="{BB962C8B-B14F-4D97-AF65-F5344CB8AC3E}">
        <p14:creationId xmlns:p14="http://schemas.microsoft.com/office/powerpoint/2010/main" val="38398242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of words</a:t>
            </a:r>
          </a:p>
        </p:txBody>
      </p:sp>
      <p:sp>
        <p:nvSpPr>
          <p:cNvPr id="3" name="Content Placeholder 2"/>
          <p:cNvSpPr>
            <a:spLocks noGrp="1"/>
          </p:cNvSpPr>
          <p:nvPr>
            <p:ph sz="quarter" idx="13"/>
          </p:nvPr>
        </p:nvSpPr>
        <p:spPr/>
        <p:txBody>
          <a:bodyPr/>
          <a:lstStyle/>
          <a:p>
            <a:r>
              <a:rPr lang="en-GB" dirty="0"/>
              <a:t>Are words from L1 and L2 stored separately?</a:t>
            </a:r>
          </a:p>
          <a:p>
            <a:endParaRPr lang="en-GB" dirty="0"/>
          </a:p>
          <a:p>
            <a:r>
              <a:rPr lang="en-GB" dirty="0"/>
              <a:t>Lexical access is non-selective</a:t>
            </a:r>
          </a:p>
        </p:txBody>
      </p:sp>
    </p:spTree>
    <p:extLst>
      <p:ext uri="{BB962C8B-B14F-4D97-AF65-F5344CB8AC3E}">
        <p14:creationId xmlns:p14="http://schemas.microsoft.com/office/powerpoint/2010/main" val="34545845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GB"/>
              <a:t>Sources</a:t>
            </a:r>
          </a:p>
        </p:txBody>
      </p:sp>
      <p:sp>
        <p:nvSpPr>
          <p:cNvPr id="31747" name="Rectangle 3"/>
          <p:cNvSpPr>
            <a:spLocks noGrp="1" noChangeArrowheads="1"/>
          </p:cNvSpPr>
          <p:nvPr>
            <p:ph sz="quarter" idx="13"/>
          </p:nvPr>
        </p:nvSpPr>
        <p:spPr/>
        <p:txBody>
          <a:bodyPr>
            <a:normAutofit fontScale="92500"/>
          </a:bodyPr>
          <a:lstStyle/>
          <a:p>
            <a:pPr>
              <a:lnSpc>
                <a:spcPct val="80000"/>
              </a:lnSpc>
            </a:pPr>
            <a:r>
              <a:rPr lang="en-GB" sz="2400" dirty="0"/>
              <a:t>De </a:t>
            </a:r>
            <a:r>
              <a:rPr lang="en-GB" sz="2400" dirty="0" err="1"/>
              <a:t>Beaugrande</a:t>
            </a:r>
            <a:r>
              <a:rPr lang="en-GB" sz="2400" dirty="0"/>
              <a:t>, Robert (1991) Linguistic Theory. The discourse of fundamental works. London and New York: Longman</a:t>
            </a:r>
          </a:p>
          <a:p>
            <a:pPr>
              <a:lnSpc>
                <a:spcPct val="80000"/>
              </a:lnSpc>
            </a:pPr>
            <a:r>
              <a:rPr lang="en-GB" sz="2400" dirty="0" err="1"/>
              <a:t>Joos</a:t>
            </a:r>
            <a:r>
              <a:rPr lang="en-GB" sz="2400" dirty="0"/>
              <a:t>, Martin (ed.) (1957, 1966) Readings in Linguistics 1, Chicago and London: The University of Chicago Press</a:t>
            </a:r>
          </a:p>
          <a:p>
            <a:pPr>
              <a:lnSpc>
                <a:spcPct val="80000"/>
              </a:lnSpc>
            </a:pPr>
            <a:r>
              <a:rPr lang="en-GB" sz="2400" dirty="0" err="1"/>
              <a:t>Lepschy</a:t>
            </a:r>
            <a:r>
              <a:rPr lang="en-GB" sz="2400" dirty="0"/>
              <a:t>, </a:t>
            </a:r>
            <a:r>
              <a:rPr lang="en-GB" sz="2400" dirty="0" err="1"/>
              <a:t>Giulio</a:t>
            </a:r>
            <a:r>
              <a:rPr lang="en-GB" sz="2400" dirty="0"/>
              <a:t> C. (1972) A survey of structural </a:t>
            </a:r>
            <a:r>
              <a:rPr lang="en-GB" sz="2400" dirty="0" err="1"/>
              <a:t>linguistics.London</a:t>
            </a:r>
            <a:r>
              <a:rPr lang="en-GB" sz="2400" dirty="0"/>
              <a:t>: Faber and Faber</a:t>
            </a:r>
          </a:p>
          <a:p>
            <a:pPr>
              <a:lnSpc>
                <a:spcPct val="80000"/>
              </a:lnSpc>
            </a:pPr>
            <a:r>
              <a:rPr lang="en-GB" sz="2400" dirty="0"/>
              <a:t>Saussure, F. Course in general linguistics / / edited by Charles Bally and Albert </a:t>
            </a:r>
            <a:r>
              <a:rPr lang="en-GB" sz="2400" dirty="0" err="1"/>
              <a:t>Sechehaye</a:t>
            </a:r>
            <a:r>
              <a:rPr lang="en-GB" sz="2400" dirty="0"/>
              <a:t>, translated and annotated by Roy Harris. Publication info:  Duckworth, 1983 </a:t>
            </a:r>
          </a:p>
          <a:p>
            <a:pPr>
              <a:lnSpc>
                <a:spcPct val="80000"/>
              </a:lnSpc>
              <a:buFontTx/>
              <a:buNone/>
            </a:pPr>
            <a:endParaRPr lang="en-GB" sz="28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9552" y="188640"/>
            <a:ext cx="8229600" cy="1143000"/>
          </a:xfrm>
        </p:spPr>
        <p:txBody>
          <a:bodyPr/>
          <a:lstStyle/>
          <a:p>
            <a:r>
              <a:rPr lang="en-GB"/>
              <a:t>Meaning of words</a:t>
            </a:r>
          </a:p>
        </p:txBody>
      </p:sp>
      <p:sp>
        <p:nvSpPr>
          <p:cNvPr id="22531" name="Rectangle 3"/>
          <p:cNvSpPr>
            <a:spLocks noGrp="1" noChangeArrowheads="1"/>
          </p:cNvSpPr>
          <p:nvPr>
            <p:ph type="body" sz="half" idx="1"/>
          </p:nvPr>
        </p:nvSpPr>
        <p:spPr>
          <a:xfrm>
            <a:off x="467544" y="2132856"/>
            <a:ext cx="4038600" cy="4857750"/>
          </a:xfrm>
        </p:spPr>
        <p:txBody>
          <a:bodyPr>
            <a:normAutofit fontScale="92500"/>
          </a:bodyPr>
          <a:lstStyle/>
          <a:p>
            <a:r>
              <a:rPr lang="en-GB" sz="3600" dirty="0"/>
              <a:t>A word is a sign</a:t>
            </a:r>
          </a:p>
          <a:p>
            <a:r>
              <a:rPr lang="en-GB" sz="3600" dirty="0"/>
              <a:t>Arbitrary link between sound and concept</a:t>
            </a:r>
          </a:p>
          <a:p>
            <a:r>
              <a:rPr lang="en-GB" sz="3600" dirty="0">
                <a:solidFill>
                  <a:srgbClr val="3333FF"/>
                </a:solidFill>
              </a:rPr>
              <a:t>Meaning</a:t>
            </a:r>
            <a:r>
              <a:rPr lang="en-GB" sz="3600" dirty="0"/>
              <a:t> different from </a:t>
            </a:r>
            <a:r>
              <a:rPr lang="en-GB" sz="3600" dirty="0">
                <a:solidFill>
                  <a:srgbClr val="3333FF"/>
                </a:solidFill>
              </a:rPr>
              <a:t>referent</a:t>
            </a:r>
          </a:p>
          <a:p>
            <a:endParaRPr lang="en-GB" sz="3600" dirty="0"/>
          </a:p>
        </p:txBody>
      </p:sp>
      <p:pic>
        <p:nvPicPr>
          <p:cNvPr id="22532" name="Picture 4" descr="Tree"/>
          <p:cNvPicPr>
            <a:picLocks noGrp="1" noChangeAspect="1" noChangeArrowheads="1"/>
          </p:cNvPicPr>
          <p:nvPr>
            <p:ph sz="quarter" idx="2"/>
          </p:nvPr>
        </p:nvPicPr>
        <p:blipFill>
          <a:blip r:embed="rId3" cstate="print"/>
          <a:stretch>
            <a:fillRect/>
          </a:stretch>
        </p:blipFill>
        <p:spPr>
          <a:xfrm>
            <a:off x="5238750" y="1621631"/>
            <a:ext cx="2857500" cy="2143125"/>
          </a:xfrm>
          <a:noFill/>
          <a:ln/>
        </p:spPr>
      </p:pic>
      <p:pic>
        <p:nvPicPr>
          <p:cNvPr id="22533" name="Picture 5" descr="Signified-signifier"/>
          <p:cNvPicPr>
            <a:picLocks noGrp="1" noChangeAspect="1" noChangeArrowheads="1"/>
          </p:cNvPicPr>
          <p:nvPr>
            <p:ph sz="quarter" idx="3"/>
          </p:nvPr>
        </p:nvPicPr>
        <p:blipFill>
          <a:blip r:embed="rId4" cstate="print"/>
          <a:srcRect/>
          <a:stretch>
            <a:fillRect/>
          </a:stretch>
        </p:blipFill>
        <p:spPr>
          <a:xfrm>
            <a:off x="5435600" y="4076700"/>
            <a:ext cx="2592388" cy="1800225"/>
          </a:xfrm>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endParaRPr lang="en-US" dirty="0"/>
          </a:p>
        </p:txBody>
      </p:sp>
      <p:pic>
        <p:nvPicPr>
          <p:cNvPr id="24579" name="Picture 3" descr="tree3"/>
          <p:cNvPicPr>
            <a:picLocks noGrp="1" noChangeAspect="1" noChangeArrowheads="1"/>
          </p:cNvPicPr>
          <p:nvPr>
            <p:ph sz="quarter" idx="13"/>
          </p:nvPr>
        </p:nvPicPr>
        <p:blipFill>
          <a:blip r:embed="rId3" cstate="print"/>
          <a:srcRect/>
          <a:stretch>
            <a:fillRect/>
          </a:stretch>
        </p:blipFill>
        <p:spPr>
          <a:xfrm>
            <a:off x="1116013" y="2852738"/>
            <a:ext cx="2303462" cy="2520950"/>
          </a:xfrm>
          <a:noFill/>
          <a:ln/>
        </p:spPr>
      </p:pic>
      <p:pic>
        <p:nvPicPr>
          <p:cNvPr id="24581" name="Picture 5" descr="tree4"/>
          <p:cNvPicPr>
            <a:picLocks noGrp="1" noChangeAspect="1" noChangeArrowheads="1"/>
          </p:cNvPicPr>
          <p:nvPr>
            <p:ph sz="quarter" idx="14"/>
          </p:nvPr>
        </p:nvPicPr>
        <p:blipFill>
          <a:blip r:embed="rId4" cstate="print"/>
          <a:srcRect/>
          <a:stretch>
            <a:fillRect/>
          </a:stretch>
        </p:blipFill>
        <p:spPr>
          <a:xfrm>
            <a:off x="5148263" y="2781300"/>
            <a:ext cx="2592387" cy="2519363"/>
          </a:xfrm>
          <a:noFill/>
          <a:ln/>
        </p:spPr>
      </p:pic>
      <p:sp>
        <p:nvSpPr>
          <p:cNvPr id="24580" name="Rectangle 4"/>
          <p:cNvSpPr>
            <a:spLocks noGrp="1" noChangeArrowheads="1"/>
          </p:cNvSpPr>
          <p:nvPr>
            <p:ph type="title" idx="4294967295"/>
          </p:nvPr>
        </p:nvSpPr>
        <p:spPr>
          <a:xfrm>
            <a:off x="1511300" y="274638"/>
            <a:ext cx="7632700" cy="1143000"/>
          </a:xfrm>
        </p:spPr>
        <p:txBody>
          <a:bodyPr/>
          <a:lstStyle/>
          <a:p>
            <a:r>
              <a:rPr lang="en-GB" dirty="0"/>
              <a:t>trees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8"/>
          <p:cNvSpPr>
            <a:spLocks noGrp="1" noChangeArrowheads="1"/>
          </p:cNvSpPr>
          <p:nvPr>
            <p:ph type="title"/>
          </p:nvPr>
        </p:nvSpPr>
        <p:spPr/>
        <p:txBody>
          <a:bodyPr/>
          <a:lstStyle/>
          <a:p>
            <a:r>
              <a:rPr lang="en-GB"/>
              <a:t>Signifier - signifieds</a:t>
            </a:r>
          </a:p>
        </p:txBody>
      </p:sp>
      <p:pic>
        <p:nvPicPr>
          <p:cNvPr id="3079" name="Picture 7" descr="car"/>
          <p:cNvPicPr>
            <a:picLocks noGrp="1" noChangeAspect="1" noChangeArrowheads="1"/>
          </p:cNvPicPr>
          <p:nvPr>
            <p:ph sz="half" idx="1"/>
          </p:nvPr>
        </p:nvPicPr>
        <p:blipFill>
          <a:blip r:embed="rId3" cstate="print"/>
          <a:srcRect/>
          <a:stretch>
            <a:fillRect/>
          </a:stretch>
        </p:blipFill>
        <p:spPr>
          <a:xfrm>
            <a:off x="323850" y="2276475"/>
            <a:ext cx="4032250" cy="2462213"/>
          </a:xfrm>
        </p:spPr>
      </p:pic>
      <p:sp>
        <p:nvSpPr>
          <p:cNvPr id="3081" name="Rectangle 9"/>
          <p:cNvSpPr>
            <a:spLocks noGrp="1" noChangeArrowheads="1"/>
          </p:cNvSpPr>
          <p:nvPr>
            <p:ph type="body" sz="half" idx="2"/>
          </p:nvPr>
        </p:nvSpPr>
        <p:spPr/>
        <p:txBody>
          <a:bodyPr/>
          <a:lstStyle/>
          <a:p>
            <a:r>
              <a:rPr lang="en-GB" sz="3200" dirty="0"/>
              <a:t>Word “car” linked to different mental images.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GB" dirty="0"/>
              <a:t>Syntagmatic relations</a:t>
            </a:r>
          </a:p>
        </p:txBody>
      </p:sp>
      <p:sp>
        <p:nvSpPr>
          <p:cNvPr id="38915" name="Rectangle 3"/>
          <p:cNvSpPr>
            <a:spLocks noGrp="1" noChangeArrowheads="1"/>
          </p:cNvSpPr>
          <p:nvPr>
            <p:ph sz="quarter" idx="13"/>
          </p:nvPr>
        </p:nvSpPr>
        <p:spPr>
          <a:xfrm>
            <a:off x="457200" y="1268413"/>
            <a:ext cx="8229600" cy="4857750"/>
          </a:xfrm>
        </p:spPr>
        <p:txBody>
          <a:bodyPr>
            <a:normAutofit/>
          </a:bodyPr>
          <a:lstStyle/>
          <a:p>
            <a:pPr>
              <a:lnSpc>
                <a:spcPct val="80000"/>
              </a:lnSpc>
            </a:pPr>
            <a:endParaRPr lang="en-GB" sz="2800" dirty="0"/>
          </a:p>
          <a:p>
            <a:pPr>
              <a:lnSpc>
                <a:spcPct val="80000"/>
              </a:lnSpc>
            </a:pPr>
            <a:endParaRPr lang="en-GB" sz="2800" dirty="0"/>
          </a:p>
          <a:p>
            <a:pPr>
              <a:lnSpc>
                <a:spcPct val="80000"/>
              </a:lnSpc>
            </a:pPr>
            <a:endParaRPr lang="en-GB" sz="2600" dirty="0"/>
          </a:p>
          <a:p>
            <a:pPr>
              <a:lnSpc>
                <a:spcPct val="80000"/>
              </a:lnSpc>
            </a:pPr>
            <a:r>
              <a:rPr lang="en-GB" sz="2600" dirty="0"/>
              <a:t>The relation between the words in a sentence</a:t>
            </a:r>
          </a:p>
          <a:p>
            <a:pPr>
              <a:lnSpc>
                <a:spcPct val="80000"/>
              </a:lnSpc>
            </a:pPr>
            <a:r>
              <a:rPr lang="en-GB" sz="2600" dirty="0"/>
              <a:t>"The squirrel bit the student" </a:t>
            </a:r>
          </a:p>
          <a:p>
            <a:pPr>
              <a:lnSpc>
                <a:spcPct val="80000"/>
              </a:lnSpc>
            </a:pPr>
            <a:r>
              <a:rPr lang="en-GB" sz="2600" dirty="0"/>
              <a:t>"The student bit the squirrel“</a:t>
            </a:r>
          </a:p>
          <a:p>
            <a:pPr marL="0" indent="0">
              <a:lnSpc>
                <a:spcPct val="80000"/>
              </a:lnSpc>
              <a:buNone/>
            </a:pPr>
            <a:endParaRPr lang="en-GB" sz="2600" dirty="0"/>
          </a:p>
          <a:p>
            <a:pPr>
              <a:lnSpc>
                <a:spcPct val="80000"/>
              </a:lnSpc>
            </a:pPr>
            <a:r>
              <a:rPr lang="en-GB" sz="2400" dirty="0"/>
              <a:t>English</a:t>
            </a:r>
            <a:endParaRPr lang="en-GB" sz="2600" dirty="0"/>
          </a:p>
          <a:p>
            <a:pPr lvl="1">
              <a:lnSpc>
                <a:spcPct val="80000"/>
              </a:lnSpc>
            </a:pPr>
            <a:r>
              <a:rPr lang="en-GB" sz="2000" dirty="0"/>
              <a:t>"The adjectival noun </a:t>
            </a:r>
            <a:r>
              <a:rPr lang="en-GB" sz="2000" dirty="0" err="1"/>
              <a:t>verbed</a:t>
            </a:r>
            <a:r>
              <a:rPr lang="en-GB" sz="2000" dirty="0"/>
              <a:t> the direct object adverbially." </a:t>
            </a:r>
          </a:p>
          <a:p>
            <a:pPr>
              <a:lnSpc>
                <a:spcPct val="80000"/>
              </a:lnSpc>
            </a:pPr>
            <a:r>
              <a:rPr lang="en-GB" sz="2200" dirty="0"/>
              <a:t>French </a:t>
            </a:r>
          </a:p>
          <a:p>
            <a:pPr lvl="1">
              <a:lnSpc>
                <a:spcPct val="80000"/>
              </a:lnSpc>
            </a:pPr>
            <a:r>
              <a:rPr lang="en-GB" sz="2000" dirty="0"/>
              <a:t>"The noun adjectival </a:t>
            </a:r>
            <a:r>
              <a:rPr lang="en-GB" sz="2000" dirty="0" err="1"/>
              <a:t>verbed</a:t>
            </a:r>
            <a:r>
              <a:rPr lang="en-GB" sz="2000" dirty="0"/>
              <a:t> adverbially the direct object ."</a:t>
            </a:r>
          </a:p>
        </p:txBody>
      </p:sp>
    </p:spTree>
  </p:cSld>
  <p:clrMapOvr>
    <a:masterClrMapping/>
  </p:clrMapOvr>
  <p:transition>
    <p:fade/>
  </p:transition>
</p:sld>
</file>

<file path=ppt/theme/theme1.xml><?xml version="1.0" encoding="utf-8"?>
<a:theme xmlns:a="http://schemas.openxmlformats.org/drawingml/2006/main" name="UoR-PP-Template-STANDARD-WIDTH-NO-ANIMATION-v-24">
  <a:themeElements>
    <a:clrScheme name="LIMITLESS - Red">
      <a:dk1>
        <a:srgbClr val="50535A"/>
      </a:dk1>
      <a:lt1>
        <a:srgbClr val="FFFFFF"/>
      </a:lt1>
      <a:dk2>
        <a:srgbClr val="000000"/>
      </a:dk2>
      <a:lt2>
        <a:srgbClr val="E0E0E1"/>
      </a:lt2>
      <a:accent1>
        <a:srgbClr val="D2002E"/>
      </a:accent1>
      <a:accent2>
        <a:srgbClr val="EF7945"/>
      </a:accent2>
      <a:accent3>
        <a:srgbClr val="009A84"/>
      </a:accent3>
      <a:accent4>
        <a:srgbClr val="8ABD24"/>
      </a:accent4>
      <a:accent5>
        <a:srgbClr val="00AEEF"/>
      </a:accent5>
      <a:accent6>
        <a:srgbClr val="79679C"/>
      </a:accent6>
      <a:hlink>
        <a:srgbClr val="D2002E"/>
      </a:hlink>
      <a:folHlink>
        <a:srgbClr val="747478"/>
      </a:folHlink>
    </a:clrScheme>
    <a:fontScheme name="Custom 1">
      <a:majorFont>
        <a:latin typeface="Effra Bold"/>
        <a:ea typeface=""/>
        <a:cs typeface=""/>
      </a:majorFont>
      <a:minorFont>
        <a:latin typeface="Eff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8100">
          <a:solidFill>
            <a:schemeClr val="accent1"/>
          </a:solidFill>
        </a:ln>
      </a:spPr>
      <a:bodyPr wrap="none">
        <a:spAutoFit/>
      </a:bodyPr>
      <a:lstStyle>
        <a:defPPr>
          <a:defRPr dirty="0">
            <a:solidFill>
              <a:schemeClr val="tx2"/>
            </a:solidFill>
            <a:latin typeface="+mn-lt"/>
          </a:defRPr>
        </a:defPPr>
      </a:lstStyle>
    </a:spDef>
    <a:lnDef>
      <a:spPr bwMode="auto">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a:lstStyle/>
    </a:lnDef>
    <a:txDef>
      <a:spPr>
        <a:noFill/>
      </a:spPr>
      <a:bodyPr wrap="square" rtlCol="0">
        <a:spAutoFit/>
      </a:bodyPr>
      <a:lstStyle>
        <a:defPPr>
          <a:defRPr dirty="0" smtClean="0">
            <a:solidFill>
              <a:schemeClr val="tx2"/>
            </a:solidFill>
            <a:latin typeface="+mn-lt"/>
          </a:defRPr>
        </a:defPPr>
      </a:lstStyle>
    </a:txDef>
  </a:objectDefaults>
  <a:extraClrSchemeLst>
    <a:extraClrScheme>
      <a:clrScheme name="UoR - Red">
        <a:dk1>
          <a:srgbClr val="50535A"/>
        </a:dk1>
        <a:lt1>
          <a:srgbClr val="FFFFFF"/>
        </a:lt1>
        <a:dk2>
          <a:srgbClr val="000000"/>
        </a:dk2>
        <a:lt2>
          <a:srgbClr val="E0E0E1"/>
        </a:lt2>
        <a:accent1>
          <a:srgbClr val="D2002E"/>
        </a:accent1>
        <a:accent2>
          <a:srgbClr val="EF7945"/>
        </a:accent2>
        <a:accent3>
          <a:srgbClr val="009A84"/>
        </a:accent3>
        <a:accent4>
          <a:srgbClr val="8ABD24"/>
        </a:accent4>
        <a:accent5>
          <a:srgbClr val="00AEEF"/>
        </a:accent5>
        <a:accent6>
          <a:srgbClr val="79679C"/>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Orange">
        <a:dk1>
          <a:srgbClr val="50535A"/>
        </a:dk1>
        <a:lt1>
          <a:srgbClr val="FFFFFF"/>
        </a:lt1>
        <a:dk2>
          <a:srgbClr val="000000"/>
        </a:dk2>
        <a:lt2>
          <a:srgbClr val="E0E0E1"/>
        </a:lt2>
        <a:accent1>
          <a:srgbClr val="EF7945"/>
        </a:accent1>
        <a:accent2>
          <a:srgbClr val="D2002E"/>
        </a:accent2>
        <a:accent3>
          <a:srgbClr val="009A84"/>
        </a:accent3>
        <a:accent4>
          <a:srgbClr val="8ABD24"/>
        </a:accent4>
        <a:accent5>
          <a:srgbClr val="00AEEF"/>
        </a:accent5>
        <a:accent6>
          <a:srgbClr val="79679C"/>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Jade">
        <a:dk1>
          <a:srgbClr val="50535A"/>
        </a:dk1>
        <a:lt1>
          <a:srgbClr val="FFFFFF"/>
        </a:lt1>
        <a:dk2>
          <a:srgbClr val="000000"/>
        </a:dk2>
        <a:lt2>
          <a:srgbClr val="E0E0E1"/>
        </a:lt2>
        <a:accent1>
          <a:srgbClr val="009A84"/>
        </a:accent1>
        <a:accent2>
          <a:srgbClr val="EF7945"/>
        </a:accent2>
        <a:accent3>
          <a:srgbClr val="D2002E"/>
        </a:accent3>
        <a:accent4>
          <a:srgbClr val="8ABD24"/>
        </a:accent4>
        <a:accent5>
          <a:srgbClr val="00AEEF"/>
        </a:accent5>
        <a:accent6>
          <a:srgbClr val="79679C"/>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Green">
        <a:dk1>
          <a:srgbClr val="50535A"/>
        </a:dk1>
        <a:lt1>
          <a:srgbClr val="FFFFFF"/>
        </a:lt1>
        <a:dk2>
          <a:srgbClr val="000000"/>
        </a:dk2>
        <a:lt2>
          <a:srgbClr val="E0E0E1"/>
        </a:lt2>
        <a:accent1>
          <a:srgbClr val="8ABD24"/>
        </a:accent1>
        <a:accent2>
          <a:srgbClr val="EF7945"/>
        </a:accent2>
        <a:accent3>
          <a:srgbClr val="009A84"/>
        </a:accent3>
        <a:accent4>
          <a:srgbClr val="D2002E"/>
        </a:accent4>
        <a:accent5>
          <a:srgbClr val="00AEEF"/>
        </a:accent5>
        <a:accent6>
          <a:srgbClr val="79679C"/>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Cyan">
        <a:dk1>
          <a:srgbClr val="50535A"/>
        </a:dk1>
        <a:lt1>
          <a:srgbClr val="FFFFFF"/>
        </a:lt1>
        <a:dk2>
          <a:srgbClr val="000000"/>
        </a:dk2>
        <a:lt2>
          <a:srgbClr val="E0E0E1"/>
        </a:lt2>
        <a:accent1>
          <a:srgbClr val="00AEEF"/>
        </a:accent1>
        <a:accent2>
          <a:srgbClr val="EF7945"/>
        </a:accent2>
        <a:accent3>
          <a:srgbClr val="009A84"/>
        </a:accent3>
        <a:accent4>
          <a:srgbClr val="8ABD24"/>
        </a:accent4>
        <a:accent5>
          <a:srgbClr val="D2002E"/>
        </a:accent5>
        <a:accent6>
          <a:srgbClr val="79679C"/>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Purple">
        <a:dk1>
          <a:srgbClr val="50535A"/>
        </a:dk1>
        <a:lt1>
          <a:srgbClr val="FFFFFF"/>
        </a:lt1>
        <a:dk2>
          <a:srgbClr val="000000"/>
        </a:dk2>
        <a:lt2>
          <a:srgbClr val="E0E0E1"/>
        </a:lt2>
        <a:accent1>
          <a:srgbClr val="79679C"/>
        </a:accent1>
        <a:accent2>
          <a:srgbClr val="EF7945"/>
        </a:accent2>
        <a:accent3>
          <a:srgbClr val="009A84"/>
        </a:accent3>
        <a:accent4>
          <a:srgbClr val="8ABD24"/>
        </a:accent4>
        <a:accent5>
          <a:srgbClr val="00AEEF"/>
        </a:accent5>
        <a:accent6>
          <a:srgbClr val="D2002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 Pink">
        <a:dk1>
          <a:srgbClr val="50535A"/>
        </a:dk1>
        <a:lt1>
          <a:srgbClr val="FFFFFF"/>
        </a:lt1>
        <a:dk2>
          <a:srgbClr val="000000"/>
        </a:dk2>
        <a:lt2>
          <a:srgbClr val="E0E0E1"/>
        </a:lt2>
        <a:accent1>
          <a:srgbClr val="E6007E"/>
        </a:accent1>
        <a:accent2>
          <a:srgbClr val="EF7945"/>
        </a:accent2>
        <a:accent3>
          <a:srgbClr val="009A84"/>
        </a:accent3>
        <a:accent4>
          <a:srgbClr val="8ABD24"/>
        </a:accent4>
        <a:accent5>
          <a:srgbClr val="00AEEF"/>
        </a:accent5>
        <a:accent6>
          <a:srgbClr val="D2002E"/>
        </a:accent6>
        <a:hlink>
          <a:srgbClr val="D2002E"/>
        </a:hlink>
        <a:folHlink>
          <a:srgbClr val="50535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Uor_limitless</Template>
  <TotalTime>1916</TotalTime>
  <Words>2807</Words>
  <Application>Microsoft Office PowerPoint</Application>
  <PresentationFormat>On-screen Show (4:3)</PresentationFormat>
  <Paragraphs>335</Paragraphs>
  <Slides>54</Slides>
  <Notes>54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Effra</vt:lpstr>
      <vt:lpstr>Effra Bold</vt:lpstr>
      <vt:lpstr>Effra Heavy</vt:lpstr>
      <vt:lpstr>Effra Light</vt:lpstr>
      <vt:lpstr>Arial</vt:lpstr>
      <vt:lpstr>Times New Roman</vt:lpstr>
      <vt:lpstr>Tw Cen MT</vt:lpstr>
      <vt:lpstr>UoR-PP-Template-STANDARD-WIDTH-NO-ANIMATION-v-24</vt:lpstr>
      <vt:lpstr>Droplet</vt:lpstr>
      <vt:lpstr>Second language learning  and  models of lexical access </vt:lpstr>
      <vt:lpstr>Overview</vt:lpstr>
      <vt:lpstr>Langue and parole</vt:lpstr>
      <vt:lpstr>Langue and parole</vt:lpstr>
      <vt:lpstr>Differences between  langue and parole</vt:lpstr>
      <vt:lpstr>Meaning of words</vt:lpstr>
      <vt:lpstr>PowerPoint Presentation</vt:lpstr>
      <vt:lpstr>Signifier - signifieds</vt:lpstr>
      <vt:lpstr>Syntagmatic relations</vt:lpstr>
      <vt:lpstr>Associative links</vt:lpstr>
      <vt:lpstr>Exercise</vt:lpstr>
      <vt:lpstr>PowerPoint Presentation</vt:lpstr>
      <vt:lpstr>PowerPoint Presentation</vt:lpstr>
      <vt:lpstr>Word associations and lexical organisation</vt:lpstr>
      <vt:lpstr>Syntagmatic and paradigmatic associations</vt:lpstr>
      <vt:lpstr>Words form part of networks</vt:lpstr>
      <vt:lpstr>Associative networks</vt:lpstr>
      <vt:lpstr>Models of lexical access</vt:lpstr>
      <vt:lpstr>PowerPoint Presentation</vt:lpstr>
      <vt:lpstr>Phonation audition circuit (Saussure, 1916)</vt:lpstr>
      <vt:lpstr>The speech chain</vt:lpstr>
      <vt:lpstr>PowerPoint Presentation</vt:lpstr>
      <vt:lpstr>Icons </vt:lpstr>
      <vt:lpstr>Levelt’s blueprint of  the speaker</vt:lpstr>
      <vt:lpstr>Incremental processing</vt:lpstr>
      <vt:lpstr>Executive control and  automaticity</vt:lpstr>
      <vt:lpstr>Controlled and  automatic processing</vt:lpstr>
      <vt:lpstr>Word associations in L2 learners</vt:lpstr>
      <vt:lpstr>Associative chains</vt:lpstr>
      <vt:lpstr>PowerPoint Presentation</vt:lpstr>
      <vt:lpstr>Word associations in L2</vt:lpstr>
      <vt:lpstr>Early models of lexical access in L2</vt:lpstr>
      <vt:lpstr>Early models of lexical access</vt:lpstr>
      <vt:lpstr>But… forward and backward Translation</vt:lpstr>
      <vt:lpstr>Revised hierarchical model (Kroll &amp; Stewart, 1994)</vt:lpstr>
      <vt:lpstr>RHM (Kroll &amp; Stewart, 1997)</vt:lpstr>
      <vt:lpstr>How do we call these in our languages?  What are the relevant properties that  distinguish between them?</vt:lpstr>
      <vt:lpstr>Different languages/cultures cut up  reality in different ways</vt:lpstr>
      <vt:lpstr>Pavlenko (2011)</vt:lpstr>
      <vt:lpstr>Critique: concepts not always  shared between languages</vt:lpstr>
      <vt:lpstr>Concepts in L1 and L2 (Pavlenko)</vt:lpstr>
      <vt:lpstr>Differences between languages</vt:lpstr>
      <vt:lpstr>Modified Hierarchical  model (Pavlenko, 2014)</vt:lpstr>
      <vt:lpstr>questions</vt:lpstr>
      <vt:lpstr>Lexical representation in L1</vt:lpstr>
      <vt:lpstr>Lexical representation in L1</vt:lpstr>
      <vt:lpstr>Lexical representation in L2</vt:lpstr>
      <vt:lpstr>Initial stage of L2 lexical  representation (Jiang, 2000)</vt:lpstr>
      <vt:lpstr>Second stage</vt:lpstr>
      <vt:lpstr>Third stage</vt:lpstr>
      <vt:lpstr>Lexical fossilization</vt:lpstr>
      <vt:lpstr>Research evidence</vt:lpstr>
      <vt:lpstr>Storing of words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Saussure</dc:title>
  <dc:creator>Daller</dc:creator>
  <cp:lastModifiedBy>Jon Clenton</cp:lastModifiedBy>
  <cp:revision>74</cp:revision>
  <cp:lastPrinted>2024-07-01T23:26:40Z</cp:lastPrinted>
  <dcterms:created xsi:type="dcterms:W3CDTF">2006-01-09T03:44:59Z</dcterms:created>
  <dcterms:modified xsi:type="dcterms:W3CDTF">2024-09-30T04:21:05Z</dcterms:modified>
</cp:coreProperties>
</file>